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07" r:id="rId3"/>
    <p:sldId id="314" r:id="rId4"/>
    <p:sldId id="308" r:id="rId5"/>
    <p:sldId id="315" r:id="rId6"/>
    <p:sldId id="309" r:id="rId7"/>
    <p:sldId id="310" r:id="rId8"/>
    <p:sldId id="312" r:id="rId9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 userDrawn="1">
          <p15:clr>
            <a:srgbClr val="A4A3A4"/>
          </p15:clr>
        </p15:guide>
        <p15:guide id="2" pos="22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7777"/>
    <a:srgbClr val="4D4D4D"/>
    <a:srgbClr val="0033CC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388" autoAdjust="0"/>
    <p:restoredTop sz="71991" autoAdjust="0"/>
  </p:normalViewPr>
  <p:slideViewPr>
    <p:cSldViewPr>
      <p:cViewPr varScale="1">
        <p:scale>
          <a:sx n="86" d="100"/>
          <a:sy n="86" d="100"/>
        </p:scale>
        <p:origin x="1932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780" y="-120"/>
      </p:cViewPr>
      <p:guideLst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27466" cy="466087"/>
          </a:xfrm>
          <a:prstGeom prst="rect">
            <a:avLst/>
          </a:prstGeom>
        </p:spPr>
        <p:txBody>
          <a:bodyPr vert="horz" lIns="91221" tIns="45610" rIns="91221" bIns="4561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5953" y="1"/>
            <a:ext cx="3027466" cy="466087"/>
          </a:xfrm>
          <a:prstGeom prst="rect">
            <a:avLst/>
          </a:prstGeom>
        </p:spPr>
        <p:txBody>
          <a:bodyPr vert="horz" lIns="91221" tIns="45610" rIns="91221" bIns="45610" rtlCol="0"/>
          <a:lstStyle>
            <a:lvl1pPr algn="r">
              <a:defRPr sz="1200"/>
            </a:lvl1pPr>
          </a:lstStyle>
          <a:p>
            <a:fld id="{46EEA51C-A806-4067-A43E-7F7F02A37EF1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17613"/>
            <a:ext cx="3027466" cy="466087"/>
          </a:xfrm>
          <a:prstGeom prst="rect">
            <a:avLst/>
          </a:prstGeom>
        </p:spPr>
        <p:txBody>
          <a:bodyPr vert="horz" lIns="91221" tIns="45610" rIns="91221" bIns="4561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5953" y="8817613"/>
            <a:ext cx="3027466" cy="466087"/>
          </a:xfrm>
          <a:prstGeom prst="rect">
            <a:avLst/>
          </a:prstGeom>
        </p:spPr>
        <p:txBody>
          <a:bodyPr vert="horz" lIns="91221" tIns="45610" rIns="91221" bIns="45610" rtlCol="0" anchor="b"/>
          <a:lstStyle>
            <a:lvl1pPr algn="r">
              <a:defRPr sz="1200"/>
            </a:lvl1pPr>
          </a:lstStyle>
          <a:p>
            <a:fld id="{B61F6391-7A2D-484D-B01D-48CC6846E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922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5797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DAD60D13-35D5-42D3-A59D-319020C4D1DE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04938" y="1160463"/>
            <a:ext cx="4175125" cy="3132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780"/>
            <a:ext cx="5588000" cy="3655457"/>
          </a:xfrm>
          <a:prstGeom prst="rect">
            <a:avLst/>
          </a:prstGeom>
        </p:spPr>
        <p:txBody>
          <a:bodyPr vert="horz" lIns="92953" tIns="46477" rIns="92953" bIns="46477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5"/>
            <a:ext cx="3026833" cy="465796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5"/>
            <a:ext cx="3026833" cy="465796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28FE4961-808C-4DA7-BCD1-99D5D19E3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70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FE4961-808C-4DA7-BCD1-99D5D19E355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640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FE4961-808C-4DA7-BCD1-99D5D19E355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126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FE4961-808C-4DA7-BCD1-99D5D19E355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5716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FE4961-808C-4DA7-BCD1-99D5D19E355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5930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FE4961-808C-4DA7-BCD1-99D5D19E35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561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FE4961-808C-4DA7-BCD1-99D5D19E355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5769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FE4961-808C-4DA7-BCD1-99D5D19E355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7533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FE4961-808C-4DA7-BCD1-99D5D19E355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821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5A28-2082-4EE7-AE20-8479AD88DFB5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63FB-2B26-4758-A8D6-1C193857664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34912"/>
            <a:ext cx="9144000" cy="32308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86400"/>
            <a:ext cx="1406618" cy="962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817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5A28-2082-4EE7-AE20-8479AD88DFB5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63FB-2B26-4758-A8D6-1C193857664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34912"/>
            <a:ext cx="9144000" cy="32308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86400"/>
            <a:ext cx="1406618" cy="962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391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5A28-2082-4EE7-AE20-8479AD88DFB5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63FB-2B26-4758-A8D6-1C193857664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34912"/>
            <a:ext cx="9144000" cy="32308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86400"/>
            <a:ext cx="1406618" cy="962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438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5A28-2082-4EE7-AE20-8479AD88DFB5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63FB-2B26-4758-A8D6-1C193857664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34912"/>
            <a:ext cx="9144000" cy="32308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86400"/>
            <a:ext cx="1406618" cy="962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266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5A28-2082-4EE7-AE20-8479AD88DFB5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63FB-2B26-4758-A8D6-1C193857664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34912"/>
            <a:ext cx="9144000" cy="32308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86400"/>
            <a:ext cx="1406618" cy="962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230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5A28-2082-4EE7-AE20-8479AD88DFB5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63FB-2B26-4758-A8D6-1C193857664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34912"/>
            <a:ext cx="9144000" cy="32308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86400"/>
            <a:ext cx="1406618" cy="962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36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5A28-2082-4EE7-AE20-8479AD88DFB5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63FB-2B26-4758-A8D6-1C1938576648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34912"/>
            <a:ext cx="9144000" cy="32308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86400"/>
            <a:ext cx="1406618" cy="962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608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5A28-2082-4EE7-AE20-8479AD88DFB5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63FB-2B26-4758-A8D6-1C1938576648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34912"/>
            <a:ext cx="9144000" cy="3230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86400"/>
            <a:ext cx="1406618" cy="962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970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5A28-2082-4EE7-AE20-8479AD88DFB5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63FB-2B26-4758-A8D6-1C1938576648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34912"/>
            <a:ext cx="9144000" cy="32308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86400"/>
            <a:ext cx="1406618" cy="962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705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5A28-2082-4EE7-AE20-8479AD88DFB5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63FB-2B26-4758-A8D6-1C193857664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34912"/>
            <a:ext cx="9144000" cy="32308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86400"/>
            <a:ext cx="1406618" cy="962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529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5A28-2082-4EE7-AE20-8479AD88DFB5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63FB-2B26-4758-A8D6-1C193857664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34912"/>
            <a:ext cx="9144000" cy="32308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86400"/>
            <a:ext cx="1406618" cy="962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022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15A28-2082-4EE7-AE20-8479AD88DFB5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363FB-2B26-4758-A8D6-1C1938576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328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990600"/>
            <a:ext cx="7772400" cy="28194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Stroke Advisory Council </a:t>
            </a:r>
            <a:br>
              <a:rPr lang="en-US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Meeting</a:t>
            </a:r>
            <a:br>
              <a:rPr lang="en-US" b="1" dirty="0">
                <a:solidFill>
                  <a:schemeClr val="bg1">
                    <a:lumMod val="50000"/>
                  </a:schemeClr>
                </a:solidFill>
              </a:rPr>
            </a:b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8300" y="3810000"/>
            <a:ext cx="6172200" cy="838200"/>
          </a:xfrm>
        </p:spPr>
        <p:txBody>
          <a:bodyPr anchor="ctr">
            <a:no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+mj-lt"/>
              </a:rPr>
              <a:t>February 28, 2017</a:t>
            </a:r>
          </a:p>
          <a:p>
            <a:endParaRPr lang="en-US" sz="22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3468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1751" y="457200"/>
            <a:ext cx="7239000" cy="990600"/>
          </a:xfrm>
        </p:spPr>
        <p:txBody>
          <a:bodyPr>
            <a:normAutofit fontScale="90000"/>
          </a:bodyPr>
          <a:lstStyle/>
          <a:p>
            <a:br>
              <a:rPr lang="en-US" sz="3600" b="1" dirty="0">
                <a:solidFill>
                  <a:srgbClr val="C00000"/>
                </a:solidFill>
              </a:rPr>
            </a:br>
            <a:r>
              <a:rPr lang="en-US" sz="3600" b="1" dirty="0">
                <a:solidFill>
                  <a:srgbClr val="C00000"/>
                </a:solidFill>
              </a:rPr>
              <a:t> Agenda</a:t>
            </a:r>
            <a:br>
              <a:rPr lang="en-US" sz="3600" b="1" dirty="0">
                <a:solidFill>
                  <a:srgbClr val="C00000"/>
                </a:solidFill>
              </a:rPr>
            </a:br>
            <a:endParaRPr lang="en-US" sz="2700" b="1" dirty="0">
              <a:solidFill>
                <a:srgbClr val="C00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0" y="2306444"/>
            <a:ext cx="5943600" cy="3484756"/>
          </a:xfrm>
        </p:spPr>
        <p:txBody>
          <a:bodyPr>
            <a:noAutofit/>
          </a:bodyPr>
          <a:lstStyle/>
          <a:p>
            <a:pPr marL="571500" indent="-571500">
              <a:spcBef>
                <a:spcPts val="1000"/>
              </a:spcBef>
              <a:buClr>
                <a:srgbClr val="C00000"/>
              </a:buClr>
              <a:buFont typeface="+mj-lt"/>
              <a:buAutoNum type="romanUcPeriod"/>
            </a:pPr>
            <a:r>
              <a:rPr lang="en-US" sz="2600" dirty="0"/>
              <a:t>Welcome &amp; Introductions</a:t>
            </a:r>
          </a:p>
          <a:p>
            <a:pPr marL="571500" indent="-571500">
              <a:spcBef>
                <a:spcPts val="1000"/>
              </a:spcBef>
              <a:buClr>
                <a:srgbClr val="C00000"/>
              </a:buClr>
              <a:buFont typeface="+mj-lt"/>
              <a:buAutoNum type="romanUcPeriod"/>
            </a:pPr>
            <a:r>
              <a:rPr lang="en-US" sz="2600" dirty="0"/>
              <a:t>Approve Dec. 1, 2016 Minutes </a:t>
            </a:r>
          </a:p>
          <a:p>
            <a:pPr marL="571500" indent="-571500">
              <a:spcBef>
                <a:spcPts val="1000"/>
              </a:spcBef>
              <a:buClr>
                <a:srgbClr val="C00000"/>
              </a:buClr>
              <a:buFont typeface="+mj-lt"/>
              <a:buAutoNum type="romanUcPeriod"/>
            </a:pPr>
            <a:r>
              <a:rPr lang="en-US" sz="2600" dirty="0"/>
              <a:t>Action Agenda Update</a:t>
            </a:r>
          </a:p>
          <a:p>
            <a:pPr marL="571500" indent="-571500">
              <a:spcBef>
                <a:spcPts val="1000"/>
              </a:spcBef>
              <a:buClr>
                <a:srgbClr val="C00000"/>
              </a:buClr>
              <a:buFont typeface="+mj-lt"/>
              <a:buAutoNum type="romanUcPeriod"/>
            </a:pPr>
            <a:r>
              <a:rPr lang="en-US" sz="2600" dirty="0"/>
              <a:t>EFNEP Presentation</a:t>
            </a:r>
          </a:p>
        </p:txBody>
      </p:sp>
    </p:spTree>
    <p:extLst>
      <p:ext uri="{BB962C8B-B14F-4D97-AF65-F5344CB8AC3E}">
        <p14:creationId xmlns:p14="http://schemas.microsoft.com/office/powerpoint/2010/main" val="629926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57200"/>
            <a:ext cx="7239000" cy="990600"/>
          </a:xfrm>
        </p:spPr>
        <p:txBody>
          <a:bodyPr>
            <a:normAutofit fontScale="90000"/>
          </a:bodyPr>
          <a:lstStyle/>
          <a:p>
            <a:br>
              <a:rPr lang="en-US" sz="3600" b="1" dirty="0">
                <a:solidFill>
                  <a:srgbClr val="C00000"/>
                </a:solidFill>
              </a:rPr>
            </a:br>
            <a:r>
              <a:rPr lang="en-US" sz="3600" b="1" dirty="0">
                <a:solidFill>
                  <a:srgbClr val="C00000"/>
                </a:solidFill>
              </a:rPr>
              <a:t> Agenda:  Work Group Reports and Potential  Recommendations</a:t>
            </a:r>
            <a:br>
              <a:rPr lang="en-US" sz="3600" b="1" dirty="0">
                <a:solidFill>
                  <a:srgbClr val="C00000"/>
                </a:solidFill>
              </a:rPr>
            </a:br>
            <a:endParaRPr lang="en-US" sz="2700" b="1" dirty="0">
              <a:solidFill>
                <a:srgbClr val="C00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981200" y="1828800"/>
            <a:ext cx="6477000" cy="4551556"/>
          </a:xfrm>
        </p:spPr>
        <p:txBody>
          <a:bodyPr>
            <a:noAutofit/>
          </a:bodyPr>
          <a:lstStyle/>
          <a:p>
            <a:pPr marL="0" indent="0">
              <a:spcBef>
                <a:spcPts val="1000"/>
              </a:spcBef>
              <a:buClr>
                <a:srgbClr val="C00000"/>
              </a:buClr>
              <a:buNone/>
            </a:pPr>
            <a:r>
              <a:rPr lang="en-US" sz="2600" dirty="0">
                <a:solidFill>
                  <a:srgbClr val="FF0000"/>
                </a:solidFill>
              </a:rPr>
              <a:t>V.</a:t>
            </a:r>
            <a:r>
              <a:rPr lang="en-US" sz="2600" dirty="0"/>
              <a:t>	Work Groups </a:t>
            </a:r>
          </a:p>
          <a:p>
            <a:pPr marL="857250" lvl="1" indent="-457200">
              <a:spcBef>
                <a:spcPts val="1000"/>
              </a:spcBef>
              <a:buClr>
                <a:srgbClr val="C00000"/>
              </a:buClr>
              <a:buFont typeface="+mj-lt"/>
              <a:buAutoNum type="alphaUcPeriod"/>
            </a:pPr>
            <a:r>
              <a:rPr lang="en-US" sz="2600" dirty="0"/>
              <a:t>Integrating and Accessing Care-Cardinal</a:t>
            </a:r>
          </a:p>
          <a:p>
            <a:pPr marL="857250" lvl="1" indent="-457200">
              <a:spcBef>
                <a:spcPts val="1000"/>
              </a:spcBef>
              <a:buClr>
                <a:srgbClr val="C00000"/>
              </a:buClr>
              <a:buFont typeface="+mj-lt"/>
              <a:buAutoNum type="alphaUcPeriod"/>
            </a:pPr>
            <a:r>
              <a:rPr lang="en-US" sz="2600" dirty="0"/>
              <a:t>Post-Stroke Health-Cardinal</a:t>
            </a:r>
          </a:p>
          <a:p>
            <a:pPr marL="857250" lvl="1" indent="-457200">
              <a:spcBef>
                <a:spcPts val="1000"/>
              </a:spcBef>
              <a:buClr>
                <a:srgbClr val="C00000"/>
              </a:buClr>
              <a:buFont typeface="+mj-lt"/>
              <a:buAutoNum type="alphaUcPeriod"/>
            </a:pPr>
            <a:r>
              <a:rPr lang="en-US" sz="2600" dirty="0"/>
              <a:t>Prevention and Community Awareness-Sparrow</a:t>
            </a:r>
          </a:p>
          <a:p>
            <a:pPr marL="571500" indent="-571500">
              <a:spcBef>
                <a:spcPts val="1000"/>
              </a:spcBef>
              <a:buClr>
                <a:srgbClr val="C00000"/>
              </a:buClr>
              <a:buAutoNum type="romanUcPeriod" startAt="6"/>
            </a:pPr>
            <a:r>
              <a:rPr lang="en-US" sz="2600" dirty="0"/>
              <a:t>Work Groups Report Back</a:t>
            </a:r>
          </a:p>
          <a:p>
            <a:pPr marL="571500" indent="-571500">
              <a:spcBef>
                <a:spcPts val="1000"/>
              </a:spcBef>
              <a:buClr>
                <a:srgbClr val="C00000"/>
              </a:buClr>
              <a:buAutoNum type="romanUcPeriod" startAt="6"/>
            </a:pPr>
            <a:r>
              <a:rPr lang="en-US" sz="2600" dirty="0"/>
              <a:t>Lunch</a:t>
            </a:r>
          </a:p>
        </p:txBody>
      </p:sp>
    </p:spTree>
    <p:extLst>
      <p:ext uri="{BB962C8B-B14F-4D97-AF65-F5344CB8AC3E}">
        <p14:creationId xmlns:p14="http://schemas.microsoft.com/office/powerpoint/2010/main" val="2276586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001000" cy="762000"/>
          </a:xfrm>
        </p:spPr>
        <p:txBody>
          <a:bodyPr>
            <a:normAutofit fontScale="90000"/>
          </a:bodyPr>
          <a:lstStyle/>
          <a:p>
            <a:br>
              <a:rPr lang="en-US" sz="3600" b="1" dirty="0">
                <a:solidFill>
                  <a:srgbClr val="C00000"/>
                </a:solidFill>
              </a:rPr>
            </a:br>
            <a:r>
              <a:rPr lang="en-US" sz="3600" b="1" dirty="0">
                <a:solidFill>
                  <a:srgbClr val="C00000"/>
                </a:solidFill>
              </a:rPr>
              <a:t>2017 Action Agenda</a:t>
            </a:r>
            <a:endParaRPr lang="en-US" sz="2700" b="1" dirty="0">
              <a:solidFill>
                <a:srgbClr val="C00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676400" y="1676400"/>
            <a:ext cx="6858000" cy="4114800"/>
          </a:xfrm>
        </p:spPr>
        <p:txBody>
          <a:bodyPr>
            <a:noAutofit/>
          </a:bodyPr>
          <a:lstStyle/>
          <a:p>
            <a:pPr marL="514350" indent="-514350">
              <a:spcBef>
                <a:spcPts val="100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en-US" sz="2400" dirty="0"/>
              <a:t>Endorse $3 million funding request to expand tobacco cessation and prevention services including funding QuitlineNC</a:t>
            </a:r>
          </a:p>
          <a:p>
            <a:pPr marL="514350" indent="-514350">
              <a:spcBef>
                <a:spcPts val="100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en-US" sz="2400" dirty="0"/>
              <a:t>Endorse $7 million funding request for youth tobacco prevention</a:t>
            </a:r>
          </a:p>
          <a:p>
            <a:pPr marL="514350" lvl="0" indent="-514350">
              <a:spcBef>
                <a:spcPts val="100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en-US" sz="2400" dirty="0"/>
              <a:t>Endorse the $1 million recurring funding request to expand the Healthy Food Small Retailer Program </a:t>
            </a:r>
          </a:p>
          <a:p>
            <a:pPr marL="514350" lvl="0" indent="-514350">
              <a:spcBef>
                <a:spcPts val="100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en-US" sz="2400" dirty="0"/>
              <a:t>Track and monitor Care4Carolina’s efforts to close the health insurance gap</a:t>
            </a:r>
          </a:p>
        </p:txBody>
      </p:sp>
    </p:spTree>
    <p:extLst>
      <p:ext uri="{BB962C8B-B14F-4D97-AF65-F5344CB8AC3E}">
        <p14:creationId xmlns:p14="http://schemas.microsoft.com/office/powerpoint/2010/main" val="2402658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001000" cy="762000"/>
          </a:xfrm>
        </p:spPr>
        <p:txBody>
          <a:bodyPr>
            <a:normAutofit fontScale="90000"/>
          </a:bodyPr>
          <a:lstStyle/>
          <a:p>
            <a:br>
              <a:rPr lang="en-US" sz="3600" b="1" dirty="0">
                <a:solidFill>
                  <a:srgbClr val="C00000"/>
                </a:solidFill>
              </a:rPr>
            </a:br>
            <a:r>
              <a:rPr lang="en-US" sz="3600" b="1" dirty="0">
                <a:solidFill>
                  <a:srgbClr val="C00000"/>
                </a:solidFill>
              </a:rPr>
              <a:t>Prevention and Public Awareness Work Group </a:t>
            </a:r>
            <a:endParaRPr lang="en-US" sz="2700" b="1" dirty="0">
              <a:solidFill>
                <a:srgbClr val="C00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752600" y="1828800"/>
            <a:ext cx="6705600" cy="3886200"/>
          </a:xfrm>
        </p:spPr>
        <p:txBody>
          <a:bodyPr>
            <a:noAutofit/>
          </a:bodyPr>
          <a:lstStyle/>
          <a:p>
            <a:pPr marL="0" indent="0">
              <a:spcBef>
                <a:spcPts val="1000"/>
              </a:spcBef>
              <a:buClr>
                <a:srgbClr val="C00000"/>
              </a:buClr>
              <a:buNone/>
            </a:pPr>
            <a:r>
              <a:rPr lang="en-US" sz="2400" dirty="0"/>
              <a:t>Hypertension Awareness Campaign</a:t>
            </a:r>
          </a:p>
          <a:p>
            <a:pPr>
              <a:spcBef>
                <a:spcPts val="1000"/>
              </a:spcBef>
              <a:buClr>
                <a:srgbClr val="C00000"/>
              </a:buClr>
            </a:pPr>
            <a:r>
              <a:rPr lang="en-US" sz="2400" dirty="0"/>
              <a:t>Determine essential components of an evidence-based program and campaign</a:t>
            </a:r>
          </a:p>
          <a:p>
            <a:pPr>
              <a:spcBef>
                <a:spcPts val="1000"/>
              </a:spcBef>
              <a:buClr>
                <a:srgbClr val="C00000"/>
              </a:buClr>
            </a:pPr>
            <a:r>
              <a:rPr lang="en-US" sz="2400" dirty="0"/>
              <a:t>Investigate what other states, AHA, DPH, &amp; Million Hearts are doing</a:t>
            </a:r>
          </a:p>
          <a:p>
            <a:pPr>
              <a:spcBef>
                <a:spcPts val="1000"/>
              </a:spcBef>
              <a:buClr>
                <a:srgbClr val="C00000"/>
              </a:buClr>
            </a:pPr>
            <a:r>
              <a:rPr lang="en-US" sz="2400" dirty="0"/>
              <a:t>Seek AHA policy guidance</a:t>
            </a:r>
          </a:p>
          <a:p>
            <a:pPr marL="0" indent="0">
              <a:spcBef>
                <a:spcPts val="1000"/>
              </a:spcBef>
              <a:buClr>
                <a:srgbClr val="C00000"/>
              </a:buClr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09858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001000" cy="762000"/>
          </a:xfrm>
        </p:spPr>
        <p:txBody>
          <a:bodyPr>
            <a:normAutofit fontScale="90000"/>
          </a:bodyPr>
          <a:lstStyle/>
          <a:p>
            <a:br>
              <a:rPr lang="en-US" sz="3600" b="1" dirty="0">
                <a:solidFill>
                  <a:srgbClr val="C00000"/>
                </a:solidFill>
              </a:rPr>
            </a:br>
            <a:r>
              <a:rPr lang="en-US" sz="3600" b="1" dirty="0">
                <a:solidFill>
                  <a:srgbClr val="C00000"/>
                </a:solidFill>
              </a:rPr>
              <a:t>Integrating and Accessing Care Work Group </a:t>
            </a:r>
            <a:endParaRPr lang="en-US" sz="2700" b="1" dirty="0">
              <a:solidFill>
                <a:srgbClr val="C00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752600" y="1524000"/>
            <a:ext cx="6705600" cy="4343400"/>
          </a:xfrm>
        </p:spPr>
        <p:txBody>
          <a:bodyPr>
            <a:noAutofit/>
          </a:bodyPr>
          <a:lstStyle/>
          <a:p>
            <a:pPr marL="514350" indent="-514350">
              <a:spcBef>
                <a:spcPts val="100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en-US" sz="2400" dirty="0"/>
              <a:t>Integrate stroke response and communication including assessing transfers; collecting hospital data; documenting cost and opportunities to improve the system; and conduct needs assessment.</a:t>
            </a:r>
          </a:p>
          <a:p>
            <a:pPr marL="514350" indent="-514350">
              <a:spcBef>
                <a:spcPts val="100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en-US" sz="2400" dirty="0"/>
              <a:t>Write a position statement that acknowledges the absence of a tool describing appropriate transfer and document the need for integrated care.</a:t>
            </a:r>
          </a:p>
          <a:p>
            <a:pPr marL="514350" indent="-514350">
              <a:spcBef>
                <a:spcPts val="100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en-US" sz="2400" dirty="0"/>
              <a:t>Convene a group to collaborate on a coordinated statewide plan. </a:t>
            </a:r>
          </a:p>
        </p:txBody>
      </p:sp>
    </p:spTree>
    <p:extLst>
      <p:ext uri="{BB962C8B-B14F-4D97-AF65-F5344CB8AC3E}">
        <p14:creationId xmlns:p14="http://schemas.microsoft.com/office/powerpoint/2010/main" val="1833912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391400" cy="6858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Post-Stroke Health Work Group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0" y="990600"/>
            <a:ext cx="7162800" cy="4953000"/>
          </a:xfrm>
        </p:spPr>
        <p:txBody>
          <a:bodyPr>
            <a:noAutofit/>
          </a:bodyPr>
          <a:lstStyle/>
          <a:p>
            <a:pPr marL="514350" indent="-514350">
              <a:spcBef>
                <a:spcPts val="100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en-US" sz="2400" dirty="0"/>
              <a:t>Focus areas: prevention, in-office counseling, secondary prevention</a:t>
            </a:r>
          </a:p>
          <a:p>
            <a:pPr marL="514350" indent="-514350">
              <a:spcBef>
                <a:spcPts val="100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en-US" sz="2400" dirty="0"/>
              <a:t>May 2017 Stroke Month event to educate legislators about stroke </a:t>
            </a:r>
          </a:p>
          <a:p>
            <a:pPr marL="514350" indent="-514350">
              <a:spcBef>
                <a:spcPts val="100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en-US" sz="2400" dirty="0"/>
              <a:t>Present on post-stroke care and Medicaid reimbursement to Joint Legislative Committee on Health &amp; Human Services </a:t>
            </a:r>
          </a:p>
          <a:p>
            <a:pPr marL="514350" indent="-514350">
              <a:spcBef>
                <a:spcPts val="100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en-US" sz="2400" dirty="0"/>
              <a:t>Fall 2017: Medicaid coverage of preventive health services &amp; post-stroke care</a:t>
            </a:r>
          </a:p>
          <a:p>
            <a:pPr marL="514350" indent="-514350">
              <a:spcBef>
                <a:spcPts val="100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en-US" sz="2400" dirty="0"/>
              <a:t>Conduct provider training on importance of physical activity for stroke patients; collaborate with Division of Aging, DMA, AHEC, Heart Health Now!</a:t>
            </a:r>
          </a:p>
        </p:txBody>
      </p:sp>
    </p:spTree>
    <p:extLst>
      <p:ext uri="{BB962C8B-B14F-4D97-AF65-F5344CB8AC3E}">
        <p14:creationId xmlns:p14="http://schemas.microsoft.com/office/powerpoint/2010/main" val="273602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7391400" cy="6858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 Next Stroke Advisory Council Meetings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752600" y="1981200"/>
            <a:ext cx="6781800" cy="4343400"/>
          </a:xfrm>
        </p:spPr>
        <p:txBody>
          <a:bodyPr>
            <a:noAutofit/>
          </a:bodyPr>
          <a:lstStyle/>
          <a:p>
            <a:pPr>
              <a:spcBef>
                <a:spcPts val="1000"/>
              </a:spcBef>
              <a:buClr>
                <a:srgbClr val="C00000"/>
              </a:buClr>
            </a:pPr>
            <a:r>
              <a:rPr lang="en-US" sz="2800" dirty="0"/>
              <a:t>May 23 from 10-12</a:t>
            </a:r>
          </a:p>
          <a:p>
            <a:pPr>
              <a:spcBef>
                <a:spcPts val="1000"/>
              </a:spcBef>
              <a:buClr>
                <a:srgbClr val="C00000"/>
              </a:buClr>
            </a:pPr>
            <a:r>
              <a:rPr lang="en-US" sz="2800" dirty="0"/>
              <a:t>August 11 from 10-12</a:t>
            </a:r>
          </a:p>
          <a:p>
            <a:pPr>
              <a:spcBef>
                <a:spcPts val="1000"/>
              </a:spcBef>
              <a:buClr>
                <a:srgbClr val="C00000"/>
              </a:buClr>
            </a:pPr>
            <a:r>
              <a:rPr lang="en-US" sz="2800" dirty="0"/>
              <a:t>November 1 from 1-3</a:t>
            </a:r>
          </a:p>
        </p:txBody>
      </p:sp>
    </p:spTree>
    <p:extLst>
      <p:ext uri="{BB962C8B-B14F-4D97-AF65-F5344CB8AC3E}">
        <p14:creationId xmlns:p14="http://schemas.microsoft.com/office/powerpoint/2010/main" val="1370569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5210</TotalTime>
  <Words>271</Words>
  <Application>Microsoft Office PowerPoint</Application>
  <PresentationFormat>On-screen Show (4:3)</PresentationFormat>
  <Paragraphs>46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Stroke Advisory Council  Meeting </vt:lpstr>
      <vt:lpstr>  Agenda </vt:lpstr>
      <vt:lpstr>  Agenda:  Work Group Reports and Potential  Recommendations </vt:lpstr>
      <vt:lpstr> 2017 Action Agenda</vt:lpstr>
      <vt:lpstr> Prevention and Public Awareness Work Group </vt:lpstr>
      <vt:lpstr> Integrating and Accessing Care Work Group </vt:lpstr>
      <vt:lpstr>Post-Stroke Health Work Group </vt:lpstr>
      <vt:lpstr> Next Stroke Advisory Council Meetings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DPHIT</dc:creator>
  <cp:lastModifiedBy>Brown, Anna B</cp:lastModifiedBy>
  <cp:revision>376</cp:revision>
  <cp:lastPrinted>2017-02-27T19:58:54Z</cp:lastPrinted>
  <dcterms:created xsi:type="dcterms:W3CDTF">2016-03-24T20:28:43Z</dcterms:created>
  <dcterms:modified xsi:type="dcterms:W3CDTF">2017-02-28T13:31:38Z</dcterms:modified>
</cp:coreProperties>
</file>