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265" r:id="rId6"/>
    <p:sldId id="297" r:id="rId7"/>
    <p:sldId id="266" r:id="rId8"/>
    <p:sldId id="285" r:id="rId9"/>
    <p:sldId id="286" r:id="rId10"/>
    <p:sldId id="287" r:id="rId11"/>
    <p:sldId id="288" r:id="rId12"/>
    <p:sldId id="292" r:id="rId13"/>
    <p:sldId id="289" r:id="rId14"/>
    <p:sldId id="290" r:id="rId15"/>
    <p:sldId id="278" r:id="rId16"/>
    <p:sldId id="280" r:id="rId17"/>
    <p:sldId id="279" r:id="rId18"/>
    <p:sldId id="296" r:id="rId19"/>
    <p:sldId id="298" r:id="rId20"/>
    <p:sldId id="293" r:id="rId21"/>
    <p:sldId id="271" r:id="rId22"/>
    <p:sldId id="294" r:id="rId23"/>
    <p:sldId id="291" r:id="rId24"/>
    <p:sldId id="270" r:id="rId25"/>
    <p:sldId id="273" r:id="rId26"/>
    <p:sldId id="272" r:id="rId27"/>
    <p:sldId id="281" r:id="rId28"/>
    <p:sldId id="282" r:id="rId29"/>
    <p:sldId id="295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9AE"/>
    <a:srgbClr val="D93924"/>
    <a:srgbClr val="A63121"/>
    <a:srgbClr val="E09641"/>
    <a:srgbClr val="800080"/>
    <a:srgbClr val="E6862A"/>
    <a:srgbClr val="326DA6"/>
    <a:srgbClr val="008000"/>
    <a:srgbClr val="339933"/>
    <a:srgbClr val="BDD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4" autoAdjust="0"/>
    <p:restoredTop sz="79050" autoAdjust="0"/>
  </p:normalViewPr>
  <p:slideViewPr>
    <p:cSldViewPr>
      <p:cViewPr varScale="1">
        <p:scale>
          <a:sx n="134" d="100"/>
          <a:sy n="134" d="100"/>
        </p:scale>
        <p:origin x="56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44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Stroke Awareness Matters or 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6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Ask students for examples in each food group as you discuss?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Grains: What are some examples of whole grain foods?</a:t>
            </a:r>
          </a:p>
          <a:p>
            <a:pPr lvl="2"/>
            <a:r>
              <a:rPr lang="en-US" dirty="0"/>
              <a:t>(Bread, Cereal, Pasta and Rice)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Protein: What are some examples of lean protein foods?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beans, peas and lentils as a low cost protein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lean meat like chicken, fish and turkey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Dairy: What are some examples of low fat dairy foods?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Milk, yogurt, cheese, butter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Choose low-fat yogurt and add flavor by mixing in fruits and granola (3 of the food groups in one snack!)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55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included in the teacher kits or may be downloaded at https://myplate-prod.azureedge.us/sites/default/files/2020-12/MyPlatePledgeCertificate_0.pdf.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0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information on images.</a:t>
            </a:r>
          </a:p>
          <a:p>
            <a:r>
              <a:rPr lang="en-US" dirty="0"/>
              <a:t>Especially getting across the point that being active also helps give you a boost.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61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point – activity can mean anything that gets your body moving. Even everyday activities like cleaning your room, walking your dog, dancing around the living 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2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SAM do an activity and include students with a foot stomp/drum roll.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A68B6-8598-4E05-8F3D-42E7FB9B5DC0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764167D-45EB-A919-6225-EFBD1C06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835208"/>
            <a:ext cx="3538319" cy="25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92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37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9600" y="4419601"/>
            <a:ext cx="5486400" cy="3581400"/>
          </a:xfrm>
        </p:spPr>
        <p:txBody>
          <a:bodyPr/>
          <a:lstStyle/>
          <a:p>
            <a:r>
              <a:rPr lang="en-US" dirty="0"/>
              <a:t>Ask students before you animate the answers on the slide: What happens to people who smoke or vape?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80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9600" y="4419601"/>
            <a:ext cx="5486400" cy="3581400"/>
          </a:xfrm>
        </p:spPr>
        <p:txBody>
          <a:bodyPr/>
          <a:lstStyle/>
          <a:p>
            <a:r>
              <a:rPr lang="en-US" dirty="0"/>
              <a:t>Some of those chemicals include:</a:t>
            </a:r>
          </a:p>
          <a:p>
            <a:r>
              <a:rPr lang="en-US" dirty="0"/>
              <a:t>Tar (What is tar used for?)</a:t>
            </a:r>
          </a:p>
          <a:p>
            <a:r>
              <a:rPr lang="en-US" dirty="0"/>
              <a:t>Cadmium (Cadmium is found in batteries)</a:t>
            </a:r>
          </a:p>
          <a:p>
            <a:r>
              <a:rPr lang="en-US" dirty="0"/>
              <a:t>Arsenic (is poison)</a:t>
            </a:r>
          </a:p>
          <a:p>
            <a:r>
              <a:rPr lang="en-US" dirty="0"/>
              <a:t>Name a chemical and ask students if they’ve heard of it before? Where?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4489A-B88A-66EA-4F6B-36A290854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146013"/>
            <a:ext cx="4215384" cy="25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22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0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Electronic cigarettes (e-cigarettes) are battery-powered devices that deliver nicotine, flavorings, and other ingredients to the user.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e-cigarettes is sometimes called “vaping.”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E-cigarettes do not create harmless “water vapor” – they create an aerosol that can contain harmful chemicals.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38" y="4400550"/>
            <a:ext cx="5486400" cy="3600450"/>
          </a:xfrm>
        </p:spPr>
        <p:txBody>
          <a:bodyPr/>
          <a:lstStyle/>
          <a:p>
            <a:r>
              <a:rPr lang="en-US" dirty="0"/>
              <a:t>For educators/standard course of study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</a:rPr>
              <a:t>You may hear people say… (read the “myths” in blue) and then reveal the actual answer.</a:t>
            </a:r>
          </a:p>
          <a:p>
            <a:endParaRPr lang="en-US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endParaRPr lang="en-US" sz="1200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What do we know about Nicotine? (in case students don’t know)</a:t>
            </a:r>
          </a:p>
          <a:p>
            <a:r>
              <a:rPr lang="en-US" sz="1200" dirty="0">
                <a:solidFill>
                  <a:schemeClr val="tx2"/>
                </a:solidFill>
              </a:rPr>
              <a:t>Exposure to nicotine at a young age can:</a:t>
            </a:r>
          </a:p>
          <a:p>
            <a:r>
              <a:rPr lang="en-US" sz="1200" dirty="0">
                <a:solidFill>
                  <a:schemeClr val="tx2"/>
                </a:solidFill>
              </a:rPr>
              <a:t>» Harm brain development, which continues until about age 25.</a:t>
            </a:r>
          </a:p>
          <a:p>
            <a:r>
              <a:rPr lang="en-US" sz="1200" dirty="0">
                <a:solidFill>
                  <a:schemeClr val="tx2"/>
                </a:solidFill>
              </a:rPr>
              <a:t>» Impact learning, memory, and attention.</a:t>
            </a:r>
          </a:p>
          <a:p>
            <a:r>
              <a:rPr lang="en-US" sz="1200" dirty="0">
                <a:solidFill>
                  <a:schemeClr val="tx2"/>
                </a:solidFill>
              </a:rPr>
              <a:t>» Increase risk for future addiction to other drugs.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Nicotine is more addictive than cocaine and heroin.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85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82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with SAM the Bee mascot.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59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09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14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837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more time to help students remember. Don’t need to go through them just display slide for your closing.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7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Grandpa’s</a:t>
            </a:r>
            <a:r>
              <a:rPr lang="en-US" baseline="0" dirty="0"/>
              <a:t> Crooked Smile book- put in the teacher kits to give out in the classroom. SAM certificate to put in teacher toolkits to provide to students (picture of SAM on it)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A68B6-8598-4E05-8F3D-42E7FB9B5D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0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72000"/>
            <a:ext cx="5486400" cy="3429000"/>
          </a:xfrm>
        </p:spPr>
        <p:txBody>
          <a:bodyPr/>
          <a:lstStyle/>
          <a:p>
            <a:r>
              <a:rPr lang="en-US" dirty="0"/>
              <a:t>Welcome &amp; Introduction of trainer</a:t>
            </a:r>
          </a:p>
          <a:p>
            <a:r>
              <a:rPr lang="en-US" dirty="0"/>
              <a:t>Today we will be talking about stroke.</a:t>
            </a:r>
          </a:p>
          <a:p>
            <a:r>
              <a:rPr lang="en-US" dirty="0"/>
              <a:t>Does anyone know what a stroke is?</a:t>
            </a:r>
          </a:p>
          <a:p>
            <a:endParaRPr lang="en-US" dirty="0"/>
          </a:p>
          <a:p>
            <a:r>
              <a:rPr lang="en-US" dirty="0"/>
              <a:t>A stroke is when something goes wrong inside your brain.</a:t>
            </a:r>
          </a:p>
          <a:p>
            <a:r>
              <a:rPr lang="en-US" dirty="0"/>
              <a:t>What does our brain do for our body?</a:t>
            </a:r>
          </a:p>
          <a:p>
            <a:endParaRPr lang="en-US" dirty="0"/>
          </a:p>
          <a:p>
            <a:r>
              <a:rPr lang="en-US" dirty="0"/>
              <a:t>Everything! It is in charge of our whole body. It helps us think, talk, move, and jump. Our brain works like a remote for the tv, a hard drive for the computer, or the engine of a car.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  <a:p>
            <a:r>
              <a:rPr lang="en-US" dirty="0"/>
              <a:t>How many of you have a grandma that you see regularly?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We are going to watch a video about a boy about your age and his grandma. The video will help us understand a little more about stroke.</a:t>
            </a:r>
          </a:p>
          <a:p>
            <a:endParaRPr lang="en-US" dirty="0"/>
          </a:p>
          <a:p>
            <a:r>
              <a:rPr lang="en-US" dirty="0"/>
              <a:t>NOTE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video if downloaded from https://www.startwithyourheart.com/stroke-awareness-matters/, or click video thumbnail to stream from browser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(https://www.startwithyourheart.com/wp-content/themes/swyh2019/assets/downloads/Coverdell/Be-FAST-Sam.mp4)</a:t>
            </a:r>
          </a:p>
          <a:p>
            <a:endParaRPr lang="en-US" dirty="0"/>
          </a:p>
          <a:p>
            <a:r>
              <a:rPr lang="en-US" u="sng" dirty="0"/>
              <a:t>After the video discussion.</a:t>
            </a:r>
          </a:p>
          <a:p>
            <a:r>
              <a:rPr lang="en-US" dirty="0"/>
              <a:t>Examples of discussion questions:</a:t>
            </a:r>
          </a:p>
          <a:p>
            <a:r>
              <a:rPr lang="en-US" dirty="0"/>
              <a:t>What should you do if you think someone is having a stroke?</a:t>
            </a:r>
          </a:p>
          <a:p>
            <a:r>
              <a:rPr lang="en-US" dirty="0"/>
              <a:t>What might you see if someone is having a stroke?</a:t>
            </a:r>
          </a:p>
          <a:p>
            <a:r>
              <a:rPr lang="en-US" dirty="0"/>
              <a:t>What might you hear if someone is having a stroke?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Cheer to bring out our friend SAM.</a:t>
            </a:r>
          </a:p>
          <a:p>
            <a:r>
              <a:rPr lang="en-US" dirty="0"/>
              <a:t>Bee mascot costume comes out to interact with the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61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 to act out signs as you go through them.</a:t>
            </a:r>
          </a:p>
          <a:p>
            <a:endParaRPr lang="en-US" dirty="0"/>
          </a:p>
          <a:p>
            <a:r>
              <a:rPr lang="en-US" dirty="0"/>
              <a:t>Also relate back to the video. </a:t>
            </a:r>
          </a:p>
          <a:p>
            <a:r>
              <a:rPr lang="en-US" dirty="0"/>
              <a:t>For example: did you notice anything about grandma’s eyes in the video?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8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things you can do right now to help prevent a stroke when you get older.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1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for examples of healthy fruits and vegetables.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Fruits and Vegetables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Fresh Fruits/Vegetables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Get only what you can use before it spoils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Canned Fruits/Vegetables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Choose fruits canned in 100% fruit juice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Choose vegetables canned with “low-sodium” or “no salt added”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Frozen Fruits/Vegetables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Stock up the freezer - these items are as good for you as fresh and may cost less. Freeze them yourself or buy them pre-packaged frozen. Look for the same labels as canned foods (low sodium, no sugar added, no other ingredients on the label other than the fruit or vegetable)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8763000" cy="2514600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US" sz="8000" b="1" kern="12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377184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502932"/>
            <a:ext cx="7675206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1600200" y="2153478"/>
            <a:ext cx="5892309" cy="4399722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B39AE-7014-BFA1-9D69-C7ADF51DDC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2115519"/>
            <a:ext cx="5952381" cy="4628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fif"/><Relationship Id="rId4" Type="http://schemas.openxmlformats.org/officeDocument/2006/relationships/image" Target="../media/image21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yplate-prod.azureedge.us/sites/default/files/2020-12/MyPlatePledgeCertificate_0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plate.gov/" TargetMode="External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physicalactivity/basics/adults/health-benefits-of-physical-activity-for-children.html" TargetMode="External"/><Relationship Id="rId5" Type="http://schemas.openxmlformats.org/officeDocument/2006/relationships/hyperlink" Target="https://www.cdc.gov/tobacco/basic_information/e-cigarettes/pdfs/OSH-E-Cigarettes-and-Youth-What-Educators-and-Coaches-Need-to-Know-508.pdf" TargetMode="External"/><Relationship Id="rId4" Type="http://schemas.openxmlformats.org/officeDocument/2006/relationships/hyperlink" Target="https://health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hyperlink" Target="https://www.startwithyourheart.com/wp-content/themes/swyh2019/assets/downloads/Coverdell/Be-FAST-Sam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6400" y="457200"/>
            <a:ext cx="74676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" panose="020B0502040204020203" pitchFamily="34" charset="0"/>
              </a:rPr>
              <a:t>Stroke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" panose="020B0502040204020203" pitchFamily="34" charset="0"/>
              </a:rPr>
              <a:t>  Awareness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" panose="020B0502040204020203" pitchFamily="34" charset="0"/>
              </a:rPr>
              <a:t>     Matters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120D88-2C74-CA6D-3966-82039420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528" y="381000"/>
            <a:ext cx="3350381" cy="3094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309DB56-62D9-2570-4C5A-338BA913C0E9}"/>
              </a:ext>
            </a:extLst>
          </p:cNvPr>
          <p:cNvSpPr txBox="1">
            <a:spLocks/>
          </p:cNvSpPr>
          <p:nvPr/>
        </p:nvSpPr>
        <p:spPr>
          <a:xfrm>
            <a:off x="838200" y="381000"/>
            <a:ext cx="7687673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Eat Healthy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784008-49F0-B348-D662-37BE6D90890E}"/>
              </a:ext>
            </a:extLst>
          </p:cNvPr>
          <p:cNvSpPr/>
          <p:nvPr/>
        </p:nvSpPr>
        <p:spPr>
          <a:xfrm>
            <a:off x="659245" y="1553440"/>
            <a:ext cx="3327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chemeClr val="accent4"/>
                </a:solidFill>
                <a:effectLst/>
              </a:rPr>
              <a:t>Make Half </a:t>
            </a:r>
            <a:r>
              <a:rPr lang="en-US" sz="2400" b="1" dirty="0">
                <a:ln/>
                <a:solidFill>
                  <a:schemeClr val="accent4"/>
                </a:solidFill>
              </a:rPr>
              <a:t>Y</a:t>
            </a:r>
            <a:r>
              <a:rPr lang="en-US" sz="2400" b="1" cap="none" spc="0" dirty="0">
                <a:ln/>
                <a:solidFill>
                  <a:schemeClr val="accent4"/>
                </a:solidFill>
                <a:effectLst/>
              </a:rPr>
              <a:t>our </a:t>
            </a:r>
            <a:r>
              <a:rPr lang="en-US" sz="2400" b="1" dirty="0">
                <a:ln/>
                <a:solidFill>
                  <a:schemeClr val="accent4"/>
                </a:solidFill>
              </a:rPr>
              <a:t>G</a:t>
            </a:r>
            <a:r>
              <a:rPr lang="en-US" sz="2400" b="1" cap="none" spc="0" dirty="0">
                <a:ln/>
                <a:solidFill>
                  <a:schemeClr val="accent4"/>
                </a:solidFill>
                <a:effectLst/>
              </a:rPr>
              <a:t>rains </a:t>
            </a:r>
            <a:r>
              <a:rPr lang="en-US" sz="2400" b="1" dirty="0">
                <a:ln/>
                <a:solidFill>
                  <a:schemeClr val="accent4"/>
                </a:solidFill>
              </a:rPr>
              <a:t>W</a:t>
            </a:r>
            <a:r>
              <a:rPr lang="en-US" sz="2400" b="1" cap="none" spc="0" dirty="0">
                <a:ln/>
                <a:solidFill>
                  <a:schemeClr val="accent4"/>
                </a:solidFill>
                <a:effectLst/>
              </a:rPr>
              <a:t>hole</a:t>
            </a:r>
          </a:p>
        </p:txBody>
      </p:sp>
      <p:pic>
        <p:nvPicPr>
          <p:cNvPr id="11" name="Picture 10" descr="A picture containing food, different, bread, snack food&#10;&#10;Description automatically generated">
            <a:extLst>
              <a:ext uri="{FF2B5EF4-FFF2-40B4-BE49-F238E27FC236}">
                <a16:creationId xmlns:a16="http://schemas.microsoft.com/office/drawing/2014/main" id="{08DB1E4E-D880-E26D-C6CE-1B2B1BAFE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2459481"/>
            <a:ext cx="32512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83FF8A-9D21-8C36-A66C-1BF8E3DD96E2}"/>
              </a:ext>
            </a:extLst>
          </p:cNvPr>
          <p:cNvSpPr/>
          <p:nvPr/>
        </p:nvSpPr>
        <p:spPr>
          <a:xfrm>
            <a:off x="4584700" y="1850024"/>
            <a:ext cx="3327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chemeClr val="accent4"/>
                </a:solidFill>
                <a:effectLst/>
              </a:rPr>
              <a:t>Lean Proteins</a:t>
            </a:r>
          </a:p>
        </p:txBody>
      </p:sp>
      <p:pic>
        <p:nvPicPr>
          <p:cNvPr id="14" name="Picture 13" descr="A picture containing food, plate, dish, items&#10;&#10;Description automatically generated">
            <a:extLst>
              <a:ext uri="{FF2B5EF4-FFF2-40B4-BE49-F238E27FC236}">
                <a16:creationId xmlns:a16="http://schemas.microsoft.com/office/drawing/2014/main" id="{056C6B4B-10DF-32B6-50F5-D262FF196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459481"/>
            <a:ext cx="3327400" cy="2438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E1451A-713C-1C4B-7993-940009297F4E}"/>
              </a:ext>
            </a:extLst>
          </p:cNvPr>
          <p:cNvSpPr/>
          <p:nvPr/>
        </p:nvSpPr>
        <p:spPr>
          <a:xfrm>
            <a:off x="8648700" y="3678681"/>
            <a:ext cx="3327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chemeClr val="accent4"/>
                </a:solidFill>
                <a:effectLst/>
              </a:rPr>
              <a:t>Low Fat Dairy</a:t>
            </a:r>
          </a:p>
        </p:txBody>
      </p:sp>
      <p:pic>
        <p:nvPicPr>
          <p:cNvPr id="17" name="Picture 16" descr="A picture containing table, coffee, cup, food&#10;&#10;Description automatically generated">
            <a:extLst>
              <a:ext uri="{FF2B5EF4-FFF2-40B4-BE49-F238E27FC236}">
                <a16:creationId xmlns:a16="http://schemas.microsoft.com/office/drawing/2014/main" id="{BF33AECB-CEDC-5882-35FF-31932C770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109" y="4343400"/>
            <a:ext cx="3605161" cy="243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D7878-5CB1-B17A-1DE3-D71DACEF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84E39-8E71-26AB-C375-9F392BAA9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3" tooltip="Click to download"/>
            <a:extLst>
              <a:ext uri="{FF2B5EF4-FFF2-40B4-BE49-F238E27FC236}">
                <a16:creationId xmlns:a16="http://schemas.microsoft.com/office/drawing/2014/main" id="{AB81F9BD-E7E6-8F17-0D2C-2072435B4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02" y="660843"/>
            <a:ext cx="5791596" cy="50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901" y="457200"/>
            <a:ext cx="10515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Be</a:t>
            </a:r>
            <a:br>
              <a:rPr lang="en-US" sz="5400" dirty="0"/>
            </a:br>
            <a:r>
              <a:rPr lang="en-US" sz="5400" dirty="0"/>
              <a:t>Active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264" y="265114"/>
            <a:ext cx="4368291" cy="4368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846" y="290005"/>
            <a:ext cx="4368290" cy="4343400"/>
          </a:xfrm>
          <a:prstGeom prst="rect">
            <a:avLst/>
          </a:prstGeom>
        </p:spPr>
      </p:pic>
      <p:pic>
        <p:nvPicPr>
          <p:cNvPr id="3" name="Picture 2" descr="How Much Does a Playground Set Cost? | HowMuchIsIt.or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41" y="3200400"/>
            <a:ext cx="2509520" cy="2540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62B7C-BAFC-7AA6-8249-D1730858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569" y="405714"/>
            <a:ext cx="8649720" cy="86497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1714" y="1524000"/>
            <a:ext cx="7643429" cy="4191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0CA22B-885C-DE35-B832-5745801F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715000"/>
            <a:ext cx="6810375" cy="9048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70DAC9-015B-387C-9E98-BF0BD27AA9E7}"/>
              </a:ext>
            </a:extLst>
          </p:cNvPr>
          <p:cNvSpPr txBox="1">
            <a:spLocks/>
          </p:cNvSpPr>
          <p:nvPr/>
        </p:nvSpPr>
        <p:spPr>
          <a:xfrm>
            <a:off x="838200" y="381000"/>
            <a:ext cx="108204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What Activity Do You Like to Do?</a:t>
            </a:r>
          </a:p>
        </p:txBody>
      </p:sp>
      <p:pic>
        <p:nvPicPr>
          <p:cNvPr id="8" name="Picture 7" descr="A group of kids in a gym&#10;&#10;Description automatically generated with low confidence">
            <a:extLst>
              <a:ext uri="{FF2B5EF4-FFF2-40B4-BE49-F238E27FC236}">
                <a16:creationId xmlns:a16="http://schemas.microsoft.com/office/drawing/2014/main" id="{6A60DC93-A1BA-CA1F-3A48-256B13498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3" t="15556" r="12236" b="3472"/>
          <a:stretch/>
        </p:blipFill>
        <p:spPr>
          <a:xfrm>
            <a:off x="457200" y="1600200"/>
            <a:ext cx="4025661" cy="2667000"/>
          </a:xfrm>
          <a:prstGeom prst="rect">
            <a:avLst/>
          </a:prstGeom>
        </p:spPr>
      </p:pic>
      <p:pic>
        <p:nvPicPr>
          <p:cNvPr id="10" name="Picture 9" descr="A picture containing ground, outdoor, person, tree&#10;&#10;Description automatically generated">
            <a:extLst>
              <a:ext uri="{FF2B5EF4-FFF2-40B4-BE49-F238E27FC236}">
                <a16:creationId xmlns:a16="http://schemas.microsoft.com/office/drawing/2014/main" id="{5324090E-C495-ADBE-FC5F-06653D587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062" y="1539872"/>
            <a:ext cx="4142911" cy="2666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9E0C73-DD5A-1492-A6CF-D83B7DC13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460" y="2667000"/>
            <a:ext cx="4213509" cy="2924175"/>
          </a:xfrm>
          <a:prstGeom prst="rect">
            <a:avLst/>
          </a:prstGeom>
        </p:spPr>
      </p:pic>
      <p:pic>
        <p:nvPicPr>
          <p:cNvPr id="12" name="Picture 11" descr="A group of people jumping in the air with balloons&#10;&#10;Description automatically generated with medium confidence">
            <a:extLst>
              <a:ext uri="{FF2B5EF4-FFF2-40B4-BE49-F238E27FC236}">
                <a16:creationId xmlns:a16="http://schemas.microsoft.com/office/drawing/2014/main" id="{79DB2AA8-FE78-6CD2-3828-4CF5E677F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954" y="1539872"/>
            <a:ext cx="3897278" cy="4114800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3DBF2F6C-8810-C733-8C5E-0A31F1B179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8D2AB6-7C2D-A98C-B4A9-482AB8F0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5E93-8F33-F38D-69DC-A6ED89C64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6576"/>
            <a:ext cx="10363200" cy="2514600"/>
          </a:xfrm>
          <a:ln>
            <a:noFill/>
          </a:ln>
        </p:spPr>
        <p:txBody>
          <a:bodyPr/>
          <a:lstStyle/>
          <a:p>
            <a:r>
              <a:rPr lang="en-US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</a:rPr>
              <a:t>Don’t Smoke or Vape</a:t>
            </a:r>
          </a:p>
        </p:txBody>
      </p:sp>
    </p:spTree>
    <p:extLst>
      <p:ext uri="{BB962C8B-B14F-4D97-AF65-F5344CB8AC3E}">
        <p14:creationId xmlns:p14="http://schemas.microsoft.com/office/powerpoint/2010/main" val="26986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69934DE-F401-EB0E-2C60-A813182BB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774" y="1570189"/>
            <a:ext cx="3505200" cy="64435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cough a lot.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B7E887-37F5-9101-F0FB-DADB5B509238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8204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happens to people who smoke?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3486B6-37E2-CCAB-BAC7-E25EDAE1FD55}"/>
              </a:ext>
            </a:extLst>
          </p:cNvPr>
          <p:cNvSpPr txBox="1">
            <a:spLocks/>
          </p:cNvSpPr>
          <p:nvPr/>
        </p:nvSpPr>
        <p:spPr>
          <a:xfrm>
            <a:off x="1371600" y="2819400"/>
            <a:ext cx="3695862" cy="108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326D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skin is dry and crackly.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BA1F65-5AC7-C14C-217E-A825EC857BB9}"/>
              </a:ext>
            </a:extLst>
          </p:cNvPr>
          <p:cNvSpPr txBox="1">
            <a:spLocks/>
          </p:cNvSpPr>
          <p:nvPr/>
        </p:nvSpPr>
        <p:spPr>
          <a:xfrm>
            <a:off x="5638800" y="4146936"/>
            <a:ext cx="3200400" cy="1568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E686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breath and clothes smell bad.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6058057-E8E6-73EF-638F-69E8254ABDF5}"/>
              </a:ext>
            </a:extLst>
          </p:cNvPr>
          <p:cNvSpPr txBox="1">
            <a:spLocks/>
          </p:cNvSpPr>
          <p:nvPr/>
        </p:nvSpPr>
        <p:spPr>
          <a:xfrm>
            <a:off x="5410200" y="1907365"/>
            <a:ext cx="4762500" cy="1994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hard for them to breathe. Especially when they are doing active things.</a:t>
            </a:r>
          </a:p>
        </p:txBody>
      </p:sp>
    </p:spTree>
    <p:extLst>
      <p:ext uri="{BB962C8B-B14F-4D97-AF65-F5344CB8AC3E}">
        <p14:creationId xmlns:p14="http://schemas.microsoft.com/office/powerpoint/2010/main" val="29738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B7E887-37F5-9101-F0FB-DADB5B509238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8204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And why do those things happen?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3486B6-37E2-CCAB-BAC7-E25EDAE1FD55}"/>
              </a:ext>
            </a:extLst>
          </p:cNvPr>
          <p:cNvSpPr txBox="1">
            <a:spLocks/>
          </p:cNvSpPr>
          <p:nvPr/>
        </p:nvSpPr>
        <p:spPr>
          <a:xfrm>
            <a:off x="3276600" y="1752600"/>
            <a:ext cx="4495800" cy="221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26D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Cigarettes and cigarette smoke can cause damage to almost every organ in your body: lungs, heart, brain, blood stream, skin, etc.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A7399-E363-9F13-099D-D419D4EA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371600"/>
            <a:ext cx="5538399" cy="33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ticle: When and how to say 'NO' without burning the bridges — Peopl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05000"/>
            <a:ext cx="5943600" cy="3343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134A2-5BF1-DE27-2F57-6D9BFF3D186D}"/>
              </a:ext>
            </a:extLst>
          </p:cNvPr>
          <p:cNvSpPr txBox="1">
            <a:spLocks/>
          </p:cNvSpPr>
          <p:nvPr/>
        </p:nvSpPr>
        <p:spPr>
          <a:xfrm>
            <a:off x="647700" y="527051"/>
            <a:ext cx="10896600" cy="1082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Is Vaping Safer Than Smoking Cigarettes?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8826FB-D171-D7B3-10DF-B982E0AE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1437-6C09-A504-CA61-921E1644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08062"/>
            <a:ext cx="10134600" cy="14020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E-Cigarettes: Sometimes Called Vaping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E8E75A-EB53-466E-CD9B-C8C5ED2D7A7C}"/>
              </a:ext>
            </a:extLst>
          </p:cNvPr>
          <p:cNvSpPr/>
          <p:nvPr/>
        </p:nvSpPr>
        <p:spPr>
          <a:xfrm>
            <a:off x="2286000" y="2743200"/>
            <a:ext cx="4495800" cy="3276600"/>
          </a:xfrm>
          <a:prstGeom prst="roundRect">
            <a:avLst/>
          </a:prstGeom>
          <a:solidFill>
            <a:srgbClr val="2B79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70BBF-11B8-D1C4-CDC7-E4C31B229E51}"/>
              </a:ext>
            </a:extLst>
          </p:cNvPr>
          <p:cNvSpPr txBox="1"/>
          <p:nvPr/>
        </p:nvSpPr>
        <p:spPr>
          <a:xfrm>
            <a:off x="2508551" y="3607272"/>
            <a:ext cx="4035917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096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What is Vaping?</a:t>
            </a:r>
          </a:p>
        </p:txBody>
      </p:sp>
      <p:pic>
        <p:nvPicPr>
          <p:cNvPr id="4" name="Picture 3" descr="A group of different colored pencils&#10;&#10;Description automatically generated with low confidence">
            <a:extLst>
              <a:ext uri="{FF2B5EF4-FFF2-40B4-BE49-F238E27FC236}">
                <a16:creationId xmlns:a16="http://schemas.microsoft.com/office/drawing/2014/main" id="{22B1C220-0537-C650-2375-2AA9B8C00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159" y="2451336"/>
            <a:ext cx="5600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781800" cy="1082674"/>
          </a:xfrm>
        </p:spPr>
        <p:txBody>
          <a:bodyPr/>
          <a:lstStyle/>
          <a:p>
            <a:r>
              <a:rPr lang="en-US" dirty="0"/>
              <a:t>Welcome and 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905000"/>
            <a:ext cx="5029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Mission: </a:t>
            </a:r>
          </a:p>
          <a:p>
            <a:pPr lvl="1"/>
            <a:r>
              <a:rPr lang="en-US" dirty="0"/>
              <a:t>Providing stroke education to school aged children across eastern North Carolina. </a:t>
            </a:r>
          </a:p>
          <a:p>
            <a:r>
              <a:rPr lang="en-US" b="1" dirty="0"/>
              <a:t>Vision: </a:t>
            </a:r>
          </a:p>
          <a:p>
            <a:pPr lvl="1"/>
            <a:r>
              <a:rPr lang="en-US" dirty="0"/>
              <a:t>Increase awareness and response to stroke. 	</a:t>
            </a:r>
          </a:p>
          <a:p>
            <a:pPr lvl="1"/>
            <a:r>
              <a:rPr lang="en-US" dirty="0"/>
              <a:t>Decrease stroke mortality in eastern North Carolina. </a:t>
            </a:r>
          </a:p>
          <a:p>
            <a:pPr lvl="1"/>
            <a:r>
              <a:rPr lang="en-US" dirty="0"/>
              <a:t>Provide education to aid in reduction of modifiable risk factors for stroke.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37B2C-08D4-20B2-19A0-548FA280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4AF2-064B-9A0C-D4C1-82AFEBB1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580" y="5791200"/>
            <a:ext cx="10020420" cy="701674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Smoking and Vaping: The Facts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A5668-7292-5F02-1ABC-86BADA69C178}"/>
              </a:ext>
            </a:extLst>
          </p:cNvPr>
          <p:cNvSpPr txBox="1"/>
          <p:nvPr/>
        </p:nvSpPr>
        <p:spPr>
          <a:xfrm>
            <a:off x="1143000" y="1447800"/>
            <a:ext cx="38278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B7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E-Cigarettes don’t contain harmful chemicals like regular cigarettes.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5023B-816D-748B-1F90-8105B4A974C3}"/>
              </a:ext>
            </a:extLst>
          </p:cNvPr>
          <p:cNvSpPr txBox="1"/>
          <p:nvPr/>
        </p:nvSpPr>
        <p:spPr>
          <a:xfrm>
            <a:off x="1001018" y="3429000"/>
            <a:ext cx="3827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B7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E-Cigarettes aren’t as addictive as regular cigarettes.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90E4D-B1D6-A7CC-ECF7-DCD1606CFA7C}"/>
              </a:ext>
            </a:extLst>
          </p:cNvPr>
          <p:cNvSpPr txBox="1"/>
          <p:nvPr/>
        </p:nvSpPr>
        <p:spPr>
          <a:xfrm>
            <a:off x="5715000" y="1232915"/>
            <a:ext cx="3352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WRONG:</a:t>
            </a:r>
            <a:r>
              <a:rPr lang="en-US" sz="2000" dirty="0">
                <a:solidFill>
                  <a:srgbClr val="2B7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D93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Nicotine, other cancer-causing chemicals, ultrafine particles, the flavorings can cause lung disease, heavy metals such as nickel, tin, and lead.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BD4D0-D4FC-700D-1F9C-4FC97396F2F6}"/>
              </a:ext>
            </a:extLst>
          </p:cNvPr>
          <p:cNvSpPr txBox="1"/>
          <p:nvPr/>
        </p:nvSpPr>
        <p:spPr>
          <a:xfrm>
            <a:off x="5728661" y="3322775"/>
            <a:ext cx="335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WRONG:</a:t>
            </a:r>
            <a:r>
              <a:rPr lang="en-US" sz="2000" dirty="0">
                <a:solidFill>
                  <a:srgbClr val="2B7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D93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Nicotine is found in e-cigarettes. And what do we know about nicotine? </a:t>
            </a:r>
          </a:p>
        </p:txBody>
      </p:sp>
    </p:spTree>
    <p:extLst>
      <p:ext uri="{BB962C8B-B14F-4D97-AF65-F5344CB8AC3E}">
        <p14:creationId xmlns:p14="http://schemas.microsoft.com/office/powerpoint/2010/main" val="40567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20663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Let’s Review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303337"/>
            <a:ext cx="10972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Name a sign or symptom of a stroke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80008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17CA83-4422-EE23-1765-470394E8B60F}"/>
              </a:ext>
            </a:extLst>
          </p:cNvPr>
          <p:cNvGrpSpPr/>
          <p:nvPr/>
        </p:nvGrpSpPr>
        <p:grpSpPr>
          <a:xfrm>
            <a:off x="2846045" y="2279127"/>
            <a:ext cx="659155" cy="4927841"/>
            <a:chOff x="2846045" y="2279127"/>
            <a:chExt cx="659155" cy="49278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BCF79E-B940-F9F7-BB97-867AFD1CA2A0}"/>
                </a:ext>
              </a:extLst>
            </p:cNvPr>
            <p:cNvSpPr/>
            <p:nvPr/>
          </p:nvSpPr>
          <p:spPr>
            <a:xfrm>
              <a:off x="2846045" y="2279127"/>
              <a:ext cx="65915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3"/>
                  </a:solidFill>
                  <a:effectLst/>
                </a:rPr>
                <a:t>B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627CA8-F98F-BADE-792C-DEF21186188B}"/>
                </a:ext>
              </a:extLst>
            </p:cNvPr>
            <p:cNvSpPr/>
            <p:nvPr/>
          </p:nvSpPr>
          <p:spPr>
            <a:xfrm>
              <a:off x="2905355" y="2959651"/>
              <a:ext cx="540534" cy="42473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A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L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A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N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C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E</a:t>
              </a:r>
            </a:p>
            <a:p>
              <a:pPr algn="ctr"/>
              <a:endParaRPr lang="en-US" sz="5400" b="1" dirty="0">
                <a:ln/>
                <a:solidFill>
                  <a:schemeClr val="accent3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BE4C68-E39C-7F26-9B22-C857D2C8C192}"/>
              </a:ext>
            </a:extLst>
          </p:cNvPr>
          <p:cNvGrpSpPr/>
          <p:nvPr/>
        </p:nvGrpSpPr>
        <p:grpSpPr>
          <a:xfrm>
            <a:off x="5015633" y="2268155"/>
            <a:ext cx="587020" cy="3276819"/>
            <a:chOff x="5015633" y="2268155"/>
            <a:chExt cx="587020" cy="32768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C178C5-0447-EF71-C40E-405C0413F045}"/>
                </a:ext>
              </a:extLst>
            </p:cNvPr>
            <p:cNvSpPr/>
            <p:nvPr/>
          </p:nvSpPr>
          <p:spPr>
            <a:xfrm>
              <a:off x="5015633" y="2268155"/>
              <a:ext cx="58702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3"/>
                  </a:solidFill>
                  <a:effectLst/>
                </a:rPr>
                <a:t>F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E9CF41-624C-6A06-B4AE-DEF1580C40CA}"/>
                </a:ext>
              </a:extLst>
            </p:cNvPr>
            <p:cNvSpPr/>
            <p:nvPr/>
          </p:nvSpPr>
          <p:spPr>
            <a:xfrm>
              <a:off x="5062142" y="2959651"/>
              <a:ext cx="500458" cy="25853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A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C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E</a:t>
              </a:r>
            </a:p>
            <a:p>
              <a:pPr algn="ctr"/>
              <a:endParaRPr lang="en-US" sz="5400" b="1" dirty="0">
                <a:ln/>
                <a:solidFill>
                  <a:schemeClr val="accent3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E27EE4-5B18-C1FB-6001-677B3B2A2F1C}"/>
              </a:ext>
            </a:extLst>
          </p:cNvPr>
          <p:cNvGrpSpPr/>
          <p:nvPr/>
        </p:nvGrpSpPr>
        <p:grpSpPr>
          <a:xfrm>
            <a:off x="5988615" y="2279127"/>
            <a:ext cx="659155" cy="3265849"/>
            <a:chOff x="5988615" y="2279127"/>
            <a:chExt cx="659155" cy="32658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D71EFB-D081-7707-F0D8-24F02A827E5B}"/>
                </a:ext>
              </a:extLst>
            </p:cNvPr>
            <p:cNvSpPr/>
            <p:nvPr/>
          </p:nvSpPr>
          <p:spPr>
            <a:xfrm>
              <a:off x="5988615" y="2279127"/>
              <a:ext cx="65915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3"/>
                  </a:solidFill>
                  <a:effectLst/>
                </a:rPr>
                <a:t>A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455D60-2DB9-1587-D2CB-942C535596F4}"/>
                </a:ext>
              </a:extLst>
            </p:cNvPr>
            <p:cNvSpPr/>
            <p:nvPr/>
          </p:nvSpPr>
          <p:spPr>
            <a:xfrm>
              <a:off x="6018335" y="2959653"/>
              <a:ext cx="596638" cy="25853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R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M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S</a:t>
              </a:r>
            </a:p>
            <a:p>
              <a:pPr algn="ctr"/>
              <a:endParaRPr lang="en-US" sz="5400" b="1" dirty="0">
                <a:ln/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8C5579-73F1-EBF2-5A12-3B540408B2A4}"/>
              </a:ext>
            </a:extLst>
          </p:cNvPr>
          <p:cNvGrpSpPr/>
          <p:nvPr/>
        </p:nvGrpSpPr>
        <p:grpSpPr>
          <a:xfrm>
            <a:off x="7058744" y="2244596"/>
            <a:ext cx="623889" cy="4384804"/>
            <a:chOff x="7058744" y="2244596"/>
            <a:chExt cx="623889" cy="43848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79F2CE-5CD6-573A-A9DB-4BAA32F78596}"/>
                </a:ext>
              </a:extLst>
            </p:cNvPr>
            <p:cNvSpPr/>
            <p:nvPr/>
          </p:nvSpPr>
          <p:spPr>
            <a:xfrm>
              <a:off x="7058744" y="2244596"/>
              <a:ext cx="6238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3"/>
                  </a:solidFill>
                  <a:effectLst/>
                </a:rPr>
                <a:t>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A022D5-DE12-B6C3-A9B7-5ECD31DF9D07}"/>
                </a:ext>
              </a:extLst>
            </p:cNvPr>
            <p:cNvSpPr/>
            <p:nvPr/>
          </p:nvSpPr>
          <p:spPr>
            <a:xfrm>
              <a:off x="7102025" y="2936081"/>
              <a:ext cx="537327" cy="36933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P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E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E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C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H</a:t>
              </a:r>
            </a:p>
            <a:p>
              <a:pPr algn="ctr"/>
              <a:endParaRPr lang="en-US" sz="5400" b="1" dirty="0">
                <a:ln/>
                <a:solidFill>
                  <a:schemeClr val="accent3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EBD923-F74F-02B6-D848-0CC4D30C88D5}"/>
              </a:ext>
            </a:extLst>
          </p:cNvPr>
          <p:cNvGrpSpPr/>
          <p:nvPr/>
        </p:nvGrpSpPr>
        <p:grpSpPr>
          <a:xfrm>
            <a:off x="8084363" y="2265932"/>
            <a:ext cx="609461" cy="3352800"/>
            <a:chOff x="8084363" y="2265932"/>
            <a:chExt cx="609461" cy="33528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1190AF-131E-F7F0-5115-AB61BC708A30}"/>
                </a:ext>
              </a:extLst>
            </p:cNvPr>
            <p:cNvSpPr/>
            <p:nvPr/>
          </p:nvSpPr>
          <p:spPr>
            <a:xfrm>
              <a:off x="8084363" y="2265932"/>
              <a:ext cx="6094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3"/>
                  </a:solidFill>
                  <a:effectLst/>
                </a:rPr>
                <a:t>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10BC29-1A47-7222-9DE4-A0F834D0773D}"/>
                </a:ext>
              </a:extLst>
            </p:cNvPr>
            <p:cNvSpPr/>
            <p:nvPr/>
          </p:nvSpPr>
          <p:spPr>
            <a:xfrm>
              <a:off x="8090773" y="3033409"/>
              <a:ext cx="596638" cy="25853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I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M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E</a:t>
              </a:r>
            </a:p>
            <a:p>
              <a:pPr algn="ctr"/>
              <a:endParaRPr lang="en-US" sz="5400" b="1" dirty="0">
                <a:ln/>
                <a:solidFill>
                  <a:schemeClr val="accent3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7FBE844-A48B-EA10-6E8E-485A7E3EAEEB}"/>
              </a:ext>
            </a:extLst>
          </p:cNvPr>
          <p:cNvGrpSpPr/>
          <p:nvPr/>
        </p:nvGrpSpPr>
        <p:grpSpPr>
          <a:xfrm>
            <a:off x="3948833" y="2286000"/>
            <a:ext cx="611065" cy="4933117"/>
            <a:chOff x="3948833" y="2286000"/>
            <a:chExt cx="611065" cy="49331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647399-8F10-86AF-4B46-62B5717DC3B3}"/>
                </a:ext>
              </a:extLst>
            </p:cNvPr>
            <p:cNvSpPr/>
            <p:nvPr/>
          </p:nvSpPr>
          <p:spPr>
            <a:xfrm>
              <a:off x="3948833" y="2286000"/>
              <a:ext cx="61106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3"/>
                  </a:solidFill>
                  <a:effectLst/>
                </a:rPr>
                <a:t>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7AAC10-4606-7186-065F-A96971422DD2}"/>
                </a:ext>
              </a:extLst>
            </p:cNvPr>
            <p:cNvSpPr/>
            <p:nvPr/>
          </p:nvSpPr>
          <p:spPr>
            <a:xfrm>
              <a:off x="4014149" y="2971800"/>
              <a:ext cx="494046" cy="42473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Y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E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</a:rPr>
                <a:t>S</a:t>
              </a:r>
            </a:p>
            <a:p>
              <a:pPr algn="ctr"/>
              <a:endParaRPr lang="en-US" sz="3600" b="1" dirty="0">
                <a:ln/>
                <a:solidFill>
                  <a:schemeClr val="accent3"/>
                </a:solidFill>
              </a:endParaRPr>
            </a:p>
            <a:p>
              <a:pPr algn="ctr"/>
              <a:endParaRPr lang="en-US" sz="3600" b="1" dirty="0">
                <a:ln/>
                <a:solidFill>
                  <a:schemeClr val="accent3"/>
                </a:solidFill>
              </a:endParaRPr>
            </a:p>
            <a:p>
              <a:pPr algn="ctr"/>
              <a:endParaRPr lang="en-US" sz="3600" b="1" dirty="0">
                <a:ln/>
                <a:solidFill>
                  <a:schemeClr val="accent3"/>
                </a:solidFill>
              </a:endParaRPr>
            </a:p>
            <a:p>
              <a:pPr algn="ctr"/>
              <a:endParaRPr lang="en-US" sz="5400" b="1" dirty="0">
                <a:ln/>
                <a:solidFill>
                  <a:schemeClr val="accent3"/>
                </a:solidFill>
              </a:endParaRPr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3F91784-985E-C73D-3D11-94168C2E8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303937"/>
            <a:ext cx="91964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How Many Minutes of Activity</a:t>
            </a:r>
          </a:p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Should I 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Do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ach 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ay?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3" name="Picture 2" descr="You’re one hour away from reaching your 2015 goals — The People Equ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90800"/>
            <a:ext cx="2705100" cy="2857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633FF-0DCC-FD43-F8AF-FA8FD8D7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1682" y="382012"/>
            <a:ext cx="742863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Name a Food</a:t>
            </a:r>
          </a:p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 on My Plate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C47D1C-8BF0-BD02-4409-3F6CCD37A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09" y="3610973"/>
            <a:ext cx="3350381" cy="30946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DC6474-4FDC-C135-00A5-323972C5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1019" y="76200"/>
            <a:ext cx="6939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Which is Healthier?</a:t>
            </a:r>
          </a:p>
        </p:txBody>
      </p:sp>
      <p:pic>
        <p:nvPicPr>
          <p:cNvPr id="6" name="Picture 5" descr="Linux From Scratch, What is a Personal Comput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057400"/>
            <a:ext cx="5025957" cy="3810000"/>
          </a:xfrm>
          <a:prstGeom prst="rect">
            <a:avLst/>
          </a:prstGeom>
        </p:spPr>
      </p:pic>
      <p:pic>
        <p:nvPicPr>
          <p:cNvPr id="7" name="Picture 6" descr="Free picture: two, CaucAsian, two, African American, children, play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09" y="2057400"/>
            <a:ext cx="595819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34819" y="381000"/>
            <a:ext cx="6939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Which is Healthier?</a:t>
            </a:r>
          </a:p>
        </p:txBody>
      </p:sp>
      <p:pic>
        <p:nvPicPr>
          <p:cNvPr id="8" name="Picture 7" descr="Prizes for primary children who eat most fruit and veg make them healthi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4599432" cy="2912515"/>
          </a:xfrm>
          <a:prstGeom prst="rect">
            <a:avLst/>
          </a:prstGeom>
        </p:spPr>
      </p:pic>
      <p:pic>
        <p:nvPicPr>
          <p:cNvPr id="9" name="Picture 8" descr="Weighty Matters: Did you hear the one about kids who eat candy being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28800"/>
            <a:ext cx="4495800" cy="29125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70EEE-A38D-0C2B-5B14-219C267D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20663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The End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303337"/>
            <a:ext cx="10972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igns and Symptoms of a Stroke</a:t>
            </a:r>
          </a:p>
        </p:txBody>
      </p:sp>
      <p:pic>
        <p:nvPicPr>
          <p:cNvPr id="2" name="Picture 2" descr="https://content.presspage.com/uploads/2804/1920_befast.jpg.jpg?10000">
            <a:extLst>
              <a:ext uri="{FF2B5EF4-FFF2-40B4-BE49-F238E27FC236}">
                <a16:creationId xmlns:a16="http://schemas.microsoft.com/office/drawing/2014/main" id="{DBA1FEFE-A39B-E2CF-B618-E2A7D5235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10286" r="3530" b="287"/>
          <a:stretch/>
        </p:blipFill>
        <p:spPr bwMode="auto">
          <a:xfrm>
            <a:off x="2933700" y="2514600"/>
            <a:ext cx="56388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EA137-C9F4-532C-58A4-B8EC161A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953000" cy="3505200"/>
          </a:xfrm>
        </p:spPr>
        <p:txBody>
          <a:bodyPr>
            <a:normAutofit lnSpcReduction="10000"/>
          </a:bodyPr>
          <a:lstStyle/>
          <a:p>
            <a:pPr marL="274320" lvl="1" indent="0">
              <a:buNone/>
            </a:pPr>
            <a:r>
              <a:rPr lang="en-US" sz="2400" dirty="0"/>
              <a:t>My Plate: </a:t>
            </a:r>
            <a:r>
              <a:rPr lang="en-US" dirty="0">
                <a:hlinkClick r:id="rId3"/>
              </a:rPr>
              <a:t>https://www.myplate.gov/</a:t>
            </a:r>
            <a:r>
              <a:rPr lang="en-US" dirty="0"/>
              <a:t> </a:t>
            </a:r>
          </a:p>
          <a:p>
            <a:pPr marL="274320" lvl="1" indent="0">
              <a:buNone/>
            </a:pPr>
            <a:r>
              <a:rPr lang="en-US" sz="2400" dirty="0"/>
              <a:t>Healthy Habits: </a:t>
            </a:r>
            <a:r>
              <a:rPr lang="en-US" dirty="0">
                <a:hlinkClick r:id="rId4"/>
              </a:rPr>
              <a:t>https://health.gov/</a:t>
            </a:r>
            <a:r>
              <a:rPr lang="en-US" dirty="0"/>
              <a:t> </a:t>
            </a:r>
          </a:p>
          <a:p>
            <a:pPr marL="274320" lvl="1" indent="0">
              <a:buNone/>
            </a:pPr>
            <a:r>
              <a:rPr lang="en-US" sz="2400" dirty="0"/>
              <a:t>Vaping Website:</a:t>
            </a:r>
          </a:p>
          <a:p>
            <a:pPr marL="274320" lvl="1" indent="0">
              <a:spcBef>
                <a:spcPts val="0"/>
              </a:spcBef>
              <a:buNone/>
            </a:pPr>
            <a:r>
              <a:rPr lang="en-US" dirty="0">
                <a:hlinkClick r:id="rId5"/>
              </a:rPr>
              <a:t>https://www.cdc.gov/tobacco/basic_information/e-cigarettes/pdfs/OSH-E-Cigarettes-and-Youth-What-Educators-and-Coaches-Need-to-Know-508.pdf</a:t>
            </a:r>
            <a:r>
              <a:rPr lang="en-US" dirty="0"/>
              <a:t> </a:t>
            </a:r>
          </a:p>
          <a:p>
            <a:pPr marL="274320" lvl="1" indent="0">
              <a:buNone/>
            </a:pPr>
            <a:r>
              <a:rPr lang="en-US" sz="2400" dirty="0"/>
              <a:t>Exercise Website: </a:t>
            </a:r>
            <a:r>
              <a:rPr lang="en-US" sz="1900" dirty="0">
                <a:hlinkClick r:id="rId6"/>
              </a:rPr>
              <a:t>https://www.cdc.gov/physicalactivity/basics/adults/health-benefits-of-physical-activity-for-children.html</a:t>
            </a:r>
            <a:r>
              <a:rPr lang="en-US" sz="19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Happy 29th! | My Little World by Mommy Racke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40" y="693737"/>
            <a:ext cx="6172200" cy="41910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7DD235B-2B29-B10F-D0F8-33134EE2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60" y="152400"/>
            <a:ext cx="4114800" cy="1082674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9CD05-4B48-C117-0898-3D4C191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781800" cy="1082674"/>
          </a:xfrm>
        </p:spPr>
        <p:txBody>
          <a:bodyPr/>
          <a:lstStyle/>
          <a:p>
            <a:r>
              <a:rPr lang="en-US" dirty="0"/>
              <a:t>Welcome and 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1B27AB-B3F8-4BF1-F853-5E4A080EB2EB}"/>
              </a:ext>
            </a:extLst>
          </p:cNvPr>
          <p:cNvSpPr/>
          <p:nvPr/>
        </p:nvSpPr>
        <p:spPr>
          <a:xfrm>
            <a:off x="1231743" y="2096780"/>
            <a:ext cx="4876449" cy="2492990"/>
          </a:xfrm>
          <a:prstGeom prst="rect">
            <a:avLst/>
          </a:prstGeom>
          <a:gradFill flip="none" rotWithShape="1">
            <a:gsLst>
              <a:gs pos="0">
                <a:srgbClr val="2B79AE">
                  <a:tint val="66000"/>
                  <a:satMod val="160000"/>
                </a:srgbClr>
              </a:gs>
              <a:gs pos="50000">
                <a:srgbClr val="2B79AE">
                  <a:tint val="44500"/>
                  <a:satMod val="160000"/>
                </a:srgbClr>
              </a:gs>
              <a:gs pos="100000">
                <a:srgbClr val="2B79AE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0"/>
                <a:solidFill>
                  <a:srgbClr val="2B79A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a stroke?</a:t>
            </a:r>
            <a:endParaRPr lang="en-US" sz="2800" b="1" cap="none" spc="0" dirty="0">
              <a:ln w="0"/>
              <a:solidFill>
                <a:srgbClr val="2B79A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F4094-9698-716A-1A78-4507BB21A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390" y="1953387"/>
            <a:ext cx="3711867" cy="27797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81F4FF-6700-124F-47C1-8DF8D7F3E43B}"/>
              </a:ext>
            </a:extLst>
          </p:cNvPr>
          <p:cNvSpPr/>
          <p:nvPr/>
        </p:nvSpPr>
        <p:spPr>
          <a:xfrm rot="19413976">
            <a:off x="6569599" y="2713195"/>
            <a:ext cx="48173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Brain Attack!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CDE81-2E5D-8F1F-C63F-EDD15154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solidFill>
                  <a:schemeClr val="tx1"/>
                </a:solidFill>
              </a:rPr>
              <a:t>Let’s watch a movie together…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0" name="Picture Placeholder 9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C0297634-0BF8-3E18-D697-97DF02B0FC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8385" b="8385"/>
          <a:stretch>
            <a:fillRect/>
          </a:stretch>
        </p:blipFill>
        <p:spPr>
          <a:xfrm>
            <a:off x="5638800" y="1238086"/>
            <a:ext cx="3173376" cy="3535362"/>
          </a:xfr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F67F34C6-7C5A-32AB-DB52-D04D39145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729" y="2057400"/>
            <a:ext cx="3385071" cy="19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D15D-0CE3-F559-6373-37560CCA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255" y="457200"/>
            <a:ext cx="8209666" cy="81920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Let’s Get Loud! Cheer for SAM</a:t>
            </a:r>
          </a:p>
        </p:txBody>
      </p:sp>
      <p:pic>
        <p:nvPicPr>
          <p:cNvPr id="13" name="Picture 12" descr="Shape, logo, arrow&#10;&#10;Description automatically generated">
            <a:extLst>
              <a:ext uri="{FF2B5EF4-FFF2-40B4-BE49-F238E27FC236}">
                <a16:creationId xmlns:a16="http://schemas.microsoft.com/office/drawing/2014/main" id="{36F0B1C3-8847-982B-F483-49E75932F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65022"/>
            <a:ext cx="2958055" cy="2443353"/>
          </a:xfrm>
          <a:prstGeom prst="rect">
            <a:avLst/>
          </a:prstGeom>
        </p:spPr>
      </p:pic>
      <p:sp>
        <p:nvSpPr>
          <p:cNvPr id="16" name="Explosion: 14 Points 15">
            <a:extLst>
              <a:ext uri="{FF2B5EF4-FFF2-40B4-BE49-F238E27FC236}">
                <a16:creationId xmlns:a16="http://schemas.microsoft.com/office/drawing/2014/main" id="{00691125-ECE7-8A15-A1BF-570732143F9C}"/>
              </a:ext>
            </a:extLst>
          </p:cNvPr>
          <p:cNvSpPr/>
          <p:nvPr/>
        </p:nvSpPr>
        <p:spPr>
          <a:xfrm rot="1500732">
            <a:off x="1936721" y="2397726"/>
            <a:ext cx="5128658" cy="4171169"/>
          </a:xfrm>
          <a:prstGeom prst="irregularSeal2">
            <a:avLst/>
          </a:prstGeom>
          <a:solidFill>
            <a:srgbClr val="249A86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47A5B9-F7BE-8A42-584D-A93086A993C0}"/>
              </a:ext>
            </a:extLst>
          </p:cNvPr>
          <p:cNvSpPr/>
          <p:nvPr/>
        </p:nvSpPr>
        <p:spPr>
          <a:xfrm>
            <a:off x="2895600" y="3837433"/>
            <a:ext cx="2590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rgbClr val="249A86"/>
                </a:solidFill>
                <a:effectLst/>
              </a:rPr>
              <a:t>SAM</a:t>
            </a:r>
          </a:p>
        </p:txBody>
      </p:sp>
    </p:spTree>
    <p:extLst>
      <p:ext uri="{BB962C8B-B14F-4D97-AF65-F5344CB8AC3E}">
        <p14:creationId xmlns:p14="http://schemas.microsoft.com/office/powerpoint/2010/main" val="6658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4922F-CE2C-D0E9-4362-13F96FD81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content.presspage.com/uploads/2804/1920_befast.jpg.jpg?10000">
            <a:extLst>
              <a:ext uri="{FF2B5EF4-FFF2-40B4-BE49-F238E27FC236}">
                <a16:creationId xmlns:a16="http://schemas.microsoft.com/office/drawing/2014/main" id="{FE640DAB-ABE8-0219-5CFF-68FD406E6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10286" r="3530" b="287"/>
          <a:stretch/>
        </p:blipFill>
        <p:spPr bwMode="auto">
          <a:xfrm>
            <a:off x="3200400" y="1752600"/>
            <a:ext cx="56388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58CB46-242A-885A-A0B3-42046DCF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327026"/>
            <a:ext cx="9829800" cy="1082674"/>
          </a:xfrm>
        </p:spPr>
        <p:txBody>
          <a:bodyPr/>
          <a:lstStyle/>
          <a:p>
            <a:pPr algn="ctr"/>
            <a:r>
              <a:rPr lang="en-US" b="1" dirty="0"/>
              <a:t>Signs and Symptoms of Stroke</a:t>
            </a:r>
          </a:p>
        </p:txBody>
      </p:sp>
    </p:spTree>
    <p:extLst>
      <p:ext uri="{BB962C8B-B14F-4D97-AF65-F5344CB8AC3E}">
        <p14:creationId xmlns:p14="http://schemas.microsoft.com/office/powerpoint/2010/main" val="297343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6B91-89A9-6AC2-D6FF-1F5556EF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381000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How to Avoid A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1814B-91C7-EA08-4438-6FF6EA87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249A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Eat Healthy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249A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 Active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249A8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Don’t Smoke or Vape</a:t>
            </a:r>
          </a:p>
        </p:txBody>
      </p:sp>
      <p:pic>
        <p:nvPicPr>
          <p:cNvPr id="5" name="Picture 4" descr="Free picture: two, young children, play, wooden, swing, set">
            <a:extLst>
              <a:ext uri="{FF2B5EF4-FFF2-40B4-BE49-F238E27FC236}">
                <a16:creationId xmlns:a16="http://schemas.microsoft.com/office/drawing/2014/main" id="{CDAEDAC6-BD24-3359-8242-F93E3B0D4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752123"/>
            <a:ext cx="2971800" cy="2190856"/>
          </a:xfrm>
          <a:prstGeom prst="rect">
            <a:avLst/>
          </a:prstGeom>
        </p:spPr>
      </p:pic>
      <p:pic>
        <p:nvPicPr>
          <p:cNvPr id="8" name="Picture 7" descr="A group of kids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7C5E9746-B90D-1208-4A81-AF9313EDE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5" t="5705" r="3334" b="9295"/>
          <a:stretch/>
        </p:blipFill>
        <p:spPr>
          <a:xfrm>
            <a:off x="1928836" y="4294414"/>
            <a:ext cx="3481364" cy="2191971"/>
          </a:xfrm>
          <a:prstGeom prst="rect">
            <a:avLst/>
          </a:prstGeom>
        </p:spPr>
      </p:pic>
      <p:pic>
        <p:nvPicPr>
          <p:cNvPr id="10" name="Picture 9" descr="A picture containing person, outdoor, child, little&#10;&#10;Description automatically generated">
            <a:extLst>
              <a:ext uri="{FF2B5EF4-FFF2-40B4-BE49-F238E27FC236}">
                <a16:creationId xmlns:a16="http://schemas.microsoft.com/office/drawing/2014/main" id="{CE9F72C1-B7F4-1715-4A2F-C9BAD11FA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36"/>
          <a:stretch/>
        </p:blipFill>
        <p:spPr>
          <a:xfrm>
            <a:off x="8731829" y="1742758"/>
            <a:ext cx="2971800" cy="2209585"/>
          </a:xfrm>
          <a:prstGeom prst="rect">
            <a:avLst/>
          </a:prstGeom>
        </p:spPr>
      </p:pic>
      <p:pic>
        <p:nvPicPr>
          <p:cNvPr id="12" name="Picture 11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C1681118-4061-1BF5-04DA-BF5310E6E0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651"/>
          <a:stretch/>
        </p:blipFill>
        <p:spPr>
          <a:xfrm>
            <a:off x="5562600" y="4294414"/>
            <a:ext cx="3778456" cy="21715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C0D29-4137-5EA3-E760-4F657FE6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3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EC70-9026-079F-5835-9D5AE1AD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835" y="322600"/>
            <a:ext cx="7687673" cy="1082674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Eat Healthy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1F98-FE20-6536-4920-F9426E22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63" y="1525780"/>
            <a:ext cx="7543800" cy="3476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Make Half Your Plate Fruits and Vegetables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9884A-3316-3AFD-95BC-EDA70B559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4" y="160307"/>
            <a:ext cx="3197506" cy="294925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C9F3E32-DF46-3BAE-725D-D67E1549999D}"/>
              </a:ext>
            </a:extLst>
          </p:cNvPr>
          <p:cNvGrpSpPr/>
          <p:nvPr/>
        </p:nvGrpSpPr>
        <p:grpSpPr>
          <a:xfrm>
            <a:off x="3429000" y="1905000"/>
            <a:ext cx="7094437" cy="5410200"/>
            <a:chOff x="3429000" y="1905000"/>
            <a:chExt cx="7094437" cy="5410200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FD661644-0899-AC07-18D6-E0E8BEA8EE8D}"/>
                </a:ext>
              </a:extLst>
            </p:cNvPr>
            <p:cNvSpPr/>
            <p:nvPr/>
          </p:nvSpPr>
          <p:spPr>
            <a:xfrm>
              <a:off x="3429000" y="1905000"/>
              <a:ext cx="7094437" cy="5410200"/>
            </a:xfrm>
            <a:prstGeom prst="irregularSeal1">
              <a:avLst/>
            </a:prstGeom>
            <a:solidFill>
              <a:srgbClr val="BDDE6C"/>
            </a:solidFill>
            <a:ln>
              <a:solidFill>
                <a:srgbClr val="BDD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146CC3-CD4B-9B25-BB49-2CE6382B2C2D}"/>
                </a:ext>
              </a:extLst>
            </p:cNvPr>
            <p:cNvSpPr/>
            <p:nvPr/>
          </p:nvSpPr>
          <p:spPr>
            <a:xfrm>
              <a:off x="4724400" y="3505200"/>
              <a:ext cx="4359045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200" b="1" cap="none" spc="0" dirty="0">
                  <a:ln/>
                  <a:solidFill>
                    <a:schemeClr val="accent4"/>
                  </a:solidFill>
                  <a:effectLst/>
                </a:rPr>
                <a:t>What are some examples of healthy fruits and vegetables?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2463-5E4D-912E-A819-0F2F8910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EC70-9026-079F-5835-9D5AE1AD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835" y="322600"/>
            <a:ext cx="7687673" cy="1082674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Eat Healthy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1F98-FE20-6536-4920-F9426E22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63" y="1525780"/>
            <a:ext cx="7543800" cy="3476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Make Half Your Plate Fruits and Vegetables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9884A-3316-3AFD-95BC-EDA70B559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4" y="160307"/>
            <a:ext cx="3197506" cy="2949254"/>
          </a:xfrm>
          <a:prstGeom prst="rect">
            <a:avLst/>
          </a:prstGeom>
        </p:spPr>
      </p:pic>
      <p:pic>
        <p:nvPicPr>
          <p:cNvPr id="7" name="Picture 6" descr="A bunch of fruits and vegetables&#10;&#10;Description automatically generated with low confidence">
            <a:extLst>
              <a:ext uri="{FF2B5EF4-FFF2-40B4-BE49-F238E27FC236}">
                <a16:creationId xmlns:a16="http://schemas.microsoft.com/office/drawing/2014/main" id="{CAD9404C-609E-AC2E-1ED7-5AC2F66E7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941" y="2137064"/>
            <a:ext cx="3657600" cy="19141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B4A40E-A518-194C-32F7-3417C4B1924F}"/>
              </a:ext>
            </a:extLst>
          </p:cNvPr>
          <p:cNvSpPr/>
          <p:nvPr/>
        </p:nvSpPr>
        <p:spPr>
          <a:xfrm>
            <a:off x="3468964" y="1939204"/>
            <a:ext cx="84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339933"/>
                </a:solidFill>
                <a:effectLst>
                  <a:outerShdw blurRad="50800" dist="38100" dir="2700000" algn="tl" rotWithShape="0">
                    <a:srgbClr val="249A86">
                      <a:alpha val="40000"/>
                    </a:srgbClr>
                  </a:outerShdw>
                </a:effectLst>
              </a:rPr>
              <a:t>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D43FC-6EAA-38C9-14BE-67534165BFA6}"/>
              </a:ext>
            </a:extLst>
          </p:cNvPr>
          <p:cNvSpPr txBox="1"/>
          <p:nvPr/>
        </p:nvSpPr>
        <p:spPr>
          <a:xfrm>
            <a:off x="2868540" y="3987640"/>
            <a:ext cx="8364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/>
                <a:solidFill>
                  <a:srgbClr val="339933"/>
                </a:solidFill>
                <a:effectLst>
                  <a:outerShdw blurRad="50800" dist="38100" dir="2700000" algn="tl" rotWithShape="0">
                    <a:srgbClr val="249A86">
                      <a:alpha val="40000"/>
                    </a:srgbClr>
                  </a:outerShdw>
                </a:effectLst>
              </a:rPr>
              <a:t>2.</a:t>
            </a:r>
          </a:p>
        </p:txBody>
      </p:sp>
      <p:pic>
        <p:nvPicPr>
          <p:cNvPr id="12" name="Picture 11" descr="A picture containing food, indoor, vegetable, several&#10;&#10;Description automatically generated">
            <a:extLst>
              <a:ext uri="{FF2B5EF4-FFF2-40B4-BE49-F238E27FC236}">
                <a16:creationId xmlns:a16="http://schemas.microsoft.com/office/drawing/2014/main" id="{B37528D7-3C2B-1C85-0933-28C66A7A8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226" y="4195526"/>
            <a:ext cx="3615673" cy="18453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104999-5BB1-0E96-1E6D-89A11D920A25}"/>
              </a:ext>
            </a:extLst>
          </p:cNvPr>
          <p:cNvSpPr/>
          <p:nvPr/>
        </p:nvSpPr>
        <p:spPr>
          <a:xfrm>
            <a:off x="6457856" y="4174391"/>
            <a:ext cx="1838087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/>
                <a:solidFill>
                  <a:schemeClr val="accent3"/>
                </a:solidFill>
                <a:effectLst/>
              </a:rPr>
              <a:t>100% Real Juice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85A1E0-4648-A9C4-31DB-83ACC4E94FBA}"/>
              </a:ext>
            </a:extLst>
          </p:cNvPr>
          <p:cNvSpPr/>
          <p:nvPr/>
        </p:nvSpPr>
        <p:spPr>
          <a:xfrm>
            <a:off x="1819858" y="5198485"/>
            <a:ext cx="2209800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/>
                <a:solidFill>
                  <a:schemeClr val="accent3"/>
                </a:solidFill>
                <a:effectLst/>
              </a:rPr>
              <a:t>Low Sodium or No Salt Added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2989FC-B3F0-CFC8-7017-059071A9DE8D}"/>
              </a:ext>
            </a:extLst>
          </p:cNvPr>
          <p:cNvSpPr/>
          <p:nvPr/>
        </p:nvSpPr>
        <p:spPr>
          <a:xfrm>
            <a:off x="8187688" y="1985829"/>
            <a:ext cx="84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339933"/>
                </a:solidFill>
                <a:effectLst>
                  <a:outerShdw blurRad="50800" dist="38100" dir="2700000" algn="tl" rotWithShape="0">
                    <a:srgbClr val="249A86">
                      <a:alpha val="40000"/>
                    </a:srgbClr>
                  </a:outerShdw>
                </a:effectLst>
              </a:rPr>
              <a:t>3.</a:t>
            </a:r>
          </a:p>
        </p:txBody>
      </p:sp>
      <p:pic>
        <p:nvPicPr>
          <p:cNvPr id="17" name="Picture 16" descr="A picture containing green, close, vegetable&#10;&#10;Description automatically generated">
            <a:extLst>
              <a:ext uri="{FF2B5EF4-FFF2-40B4-BE49-F238E27FC236}">
                <a16:creationId xmlns:a16="http://schemas.microsoft.com/office/drawing/2014/main" id="{802FDC28-789C-2304-0974-2577B01B3F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1" t="15343" r="5114" b="10137"/>
          <a:stretch/>
        </p:blipFill>
        <p:spPr>
          <a:xfrm>
            <a:off x="8372943" y="2909159"/>
            <a:ext cx="3546798" cy="19141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98100-765C-FE51-E5BF-C029E090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Custom 1">
      <a:majorFont>
        <a:latin typeface="Bahnschrif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http://schemas.microsoft.com/office/2006/documentManagement/types"/>
    <ds:schemaRef ds:uri="http://schemas.openxmlformats.org/package/2006/metadata/core-properties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1236</TotalTime>
  <Words>1396</Words>
  <Application>Microsoft Macintosh PowerPoint</Application>
  <PresentationFormat>Widescreen</PresentationFormat>
  <Paragraphs>228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Bahnschrift</vt:lpstr>
      <vt:lpstr>Tahoma</vt:lpstr>
      <vt:lpstr>Children Friends 16x9</vt:lpstr>
      <vt:lpstr>PowerPoint Presentation</vt:lpstr>
      <vt:lpstr>Welcome and Introduction</vt:lpstr>
      <vt:lpstr>Welcome and Introduction</vt:lpstr>
      <vt:lpstr>Let’s watch a movie together…</vt:lpstr>
      <vt:lpstr>Let’s Get Loud! Cheer for SAM</vt:lpstr>
      <vt:lpstr>Signs and Symptoms of Stroke</vt:lpstr>
      <vt:lpstr>How to Avoid A Stroke</vt:lpstr>
      <vt:lpstr>Eat Healthy</vt:lpstr>
      <vt:lpstr>Eat Healthy</vt:lpstr>
      <vt:lpstr>PowerPoint Presentation</vt:lpstr>
      <vt:lpstr>PowerPoint Presentation</vt:lpstr>
      <vt:lpstr>Be Active </vt:lpstr>
      <vt:lpstr>PowerPoint Presentation</vt:lpstr>
      <vt:lpstr>PowerPoint Presentation</vt:lpstr>
      <vt:lpstr>Don’t Smoke or Vape</vt:lpstr>
      <vt:lpstr>PowerPoint Presentation</vt:lpstr>
      <vt:lpstr>PowerPoint Presentation</vt:lpstr>
      <vt:lpstr>PowerPoint Presentation</vt:lpstr>
      <vt:lpstr>E-Cigarettes: Sometimes Called Vaping</vt:lpstr>
      <vt:lpstr>Smoking and Vaping: The Facts</vt:lpstr>
      <vt:lpstr>Let’s Review</vt:lpstr>
      <vt:lpstr>PowerPoint Presentation</vt:lpstr>
      <vt:lpstr>PowerPoint Presentation</vt:lpstr>
      <vt:lpstr>PowerPoint Presentation</vt:lpstr>
      <vt:lpstr>PowerPoint Presentation</vt:lpstr>
      <vt:lpstr>The End</vt:lpstr>
      <vt:lpstr>References</vt:lpstr>
    </vt:vector>
  </TitlesOfParts>
  <Company>Vidant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Stroke Awareness Matters</dc:title>
  <dc:creator>Clay, Michael</dc:creator>
  <cp:keywords/>
  <cp:lastModifiedBy>Stewart Sanders</cp:lastModifiedBy>
  <cp:revision>32</cp:revision>
  <cp:lastPrinted>2023-03-30T18:36:49Z</cp:lastPrinted>
  <dcterms:created xsi:type="dcterms:W3CDTF">2023-01-12T18:23:03Z</dcterms:created>
  <dcterms:modified xsi:type="dcterms:W3CDTF">2023-04-03T14:07:10Z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